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4236" r:id="rId2"/>
  </p:sldMasterIdLst>
  <p:notesMasterIdLst>
    <p:notesMasterId r:id="rId40"/>
  </p:notesMasterIdLst>
  <p:handoutMasterIdLst>
    <p:handoutMasterId r:id="rId41"/>
  </p:handoutMasterIdLst>
  <p:sldIdLst>
    <p:sldId id="379" r:id="rId3"/>
    <p:sldId id="380" r:id="rId4"/>
    <p:sldId id="389" r:id="rId5"/>
    <p:sldId id="410" r:id="rId6"/>
    <p:sldId id="421" r:id="rId7"/>
    <p:sldId id="422" r:id="rId8"/>
    <p:sldId id="439" r:id="rId9"/>
    <p:sldId id="423" r:id="rId10"/>
    <p:sldId id="424" r:id="rId11"/>
    <p:sldId id="437" r:id="rId12"/>
    <p:sldId id="438" r:id="rId13"/>
    <p:sldId id="425" r:id="rId14"/>
    <p:sldId id="426" r:id="rId15"/>
    <p:sldId id="427" r:id="rId16"/>
    <p:sldId id="428" r:id="rId17"/>
    <p:sldId id="429" r:id="rId18"/>
    <p:sldId id="433" r:id="rId19"/>
    <p:sldId id="434" r:id="rId20"/>
    <p:sldId id="435" r:id="rId21"/>
    <p:sldId id="436" r:id="rId22"/>
    <p:sldId id="411" r:id="rId23"/>
    <p:sldId id="397" r:id="rId24"/>
    <p:sldId id="412" r:id="rId25"/>
    <p:sldId id="394" r:id="rId26"/>
    <p:sldId id="413" r:id="rId27"/>
    <p:sldId id="400" r:id="rId28"/>
    <p:sldId id="415" r:id="rId29"/>
    <p:sldId id="440" r:id="rId30"/>
    <p:sldId id="441" r:id="rId31"/>
    <p:sldId id="449" r:id="rId32"/>
    <p:sldId id="443" r:id="rId33"/>
    <p:sldId id="444" r:id="rId34"/>
    <p:sldId id="445" r:id="rId35"/>
    <p:sldId id="446" r:id="rId36"/>
    <p:sldId id="447" r:id="rId37"/>
    <p:sldId id="448" r:id="rId38"/>
    <p:sldId id="383" r:id="rId3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CC33"/>
    <a:srgbClr val="99FF33"/>
    <a:srgbClr val="FF0000"/>
    <a:srgbClr val="663300"/>
    <a:srgbClr val="FFFF00"/>
    <a:srgbClr val="0099FF"/>
    <a:srgbClr val="00FFFF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4192" autoAdjust="0"/>
  </p:normalViewPr>
  <p:slideViewPr>
    <p:cSldViewPr snapToGrid="0">
      <p:cViewPr>
        <p:scale>
          <a:sx n="66" d="100"/>
          <a:sy n="66" d="100"/>
        </p:scale>
        <p:origin x="-14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H:\Etheridge_Lectures_and_Tools\SC-NutrientRegressionsParma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818061203888086E-2"/>
          <c:y val="8.5005169808319542E-2"/>
          <c:w val="0.82992910501571915"/>
          <c:h val="0.86205535671677491"/>
        </c:manualLayout>
      </c:layout>
      <c:scatterChart>
        <c:scatterStyle val="lineMarker"/>
        <c:ser>
          <c:idx val="1"/>
          <c:order val="0"/>
          <c:tx>
            <c:v>ln(TN)</c:v>
          </c:tx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-2.3959389691673189E-2"/>
                  <c:y val="0.55257504175614358"/>
                </c:manualLayout>
              </c:layout>
              <c:numFmt formatCode="General" sourceLinked="0"/>
            </c:trendlineLbl>
          </c:trendline>
          <c:xVal>
            <c:numRef>
              <c:f>RegressionTN!$B$3:$B$211</c:f>
              <c:numCache>
                <c:formatCode>General</c:formatCode>
                <c:ptCount val="209"/>
                <c:pt idx="0">
                  <c:v>526</c:v>
                </c:pt>
                <c:pt idx="1">
                  <c:v>520</c:v>
                </c:pt>
                <c:pt idx="2">
                  <c:v>505</c:v>
                </c:pt>
                <c:pt idx="3">
                  <c:v>500</c:v>
                </c:pt>
                <c:pt idx="4">
                  <c:v>503</c:v>
                </c:pt>
                <c:pt idx="5">
                  <c:v>498</c:v>
                </c:pt>
                <c:pt idx="6">
                  <c:v>501</c:v>
                </c:pt>
                <c:pt idx="7">
                  <c:v>501</c:v>
                </c:pt>
                <c:pt idx="8">
                  <c:v>509</c:v>
                </c:pt>
                <c:pt idx="9">
                  <c:v>495</c:v>
                </c:pt>
                <c:pt idx="10">
                  <c:v>498</c:v>
                </c:pt>
                <c:pt idx="11">
                  <c:v>482</c:v>
                </c:pt>
                <c:pt idx="12">
                  <c:v>491</c:v>
                </c:pt>
                <c:pt idx="13">
                  <c:v>494</c:v>
                </c:pt>
                <c:pt idx="14">
                  <c:v>493</c:v>
                </c:pt>
                <c:pt idx="15">
                  <c:v>504</c:v>
                </c:pt>
                <c:pt idx="16">
                  <c:v>509</c:v>
                </c:pt>
                <c:pt idx="17">
                  <c:v>504</c:v>
                </c:pt>
                <c:pt idx="18">
                  <c:v>506</c:v>
                </c:pt>
                <c:pt idx="19">
                  <c:v>495</c:v>
                </c:pt>
                <c:pt idx="20">
                  <c:v>494</c:v>
                </c:pt>
                <c:pt idx="21">
                  <c:v>500</c:v>
                </c:pt>
                <c:pt idx="22">
                  <c:v>496</c:v>
                </c:pt>
                <c:pt idx="23">
                  <c:v>496</c:v>
                </c:pt>
                <c:pt idx="24">
                  <c:v>496</c:v>
                </c:pt>
                <c:pt idx="25">
                  <c:v>508</c:v>
                </c:pt>
                <c:pt idx="26">
                  <c:v>507</c:v>
                </c:pt>
                <c:pt idx="27">
                  <c:v>501</c:v>
                </c:pt>
                <c:pt idx="28">
                  <c:v>500</c:v>
                </c:pt>
                <c:pt idx="29">
                  <c:v>497</c:v>
                </c:pt>
                <c:pt idx="30">
                  <c:v>495</c:v>
                </c:pt>
                <c:pt idx="31">
                  <c:v>495</c:v>
                </c:pt>
                <c:pt idx="32">
                  <c:v>490</c:v>
                </c:pt>
                <c:pt idx="33">
                  <c:v>480</c:v>
                </c:pt>
                <c:pt idx="34">
                  <c:v>482</c:v>
                </c:pt>
                <c:pt idx="35">
                  <c:v>490</c:v>
                </c:pt>
                <c:pt idx="36">
                  <c:v>485</c:v>
                </c:pt>
                <c:pt idx="37">
                  <c:v>465</c:v>
                </c:pt>
                <c:pt idx="38">
                  <c:v>457</c:v>
                </c:pt>
                <c:pt idx="39">
                  <c:v>482</c:v>
                </c:pt>
                <c:pt idx="40">
                  <c:v>482</c:v>
                </c:pt>
                <c:pt idx="41">
                  <c:v>487</c:v>
                </c:pt>
                <c:pt idx="42">
                  <c:v>480</c:v>
                </c:pt>
                <c:pt idx="43">
                  <c:v>482</c:v>
                </c:pt>
                <c:pt idx="44">
                  <c:v>488</c:v>
                </c:pt>
                <c:pt idx="45">
                  <c:v>478</c:v>
                </c:pt>
                <c:pt idx="46">
                  <c:v>453</c:v>
                </c:pt>
                <c:pt idx="47">
                  <c:v>458</c:v>
                </c:pt>
                <c:pt idx="48">
                  <c:v>451</c:v>
                </c:pt>
                <c:pt idx="49">
                  <c:v>452</c:v>
                </c:pt>
                <c:pt idx="50">
                  <c:v>443</c:v>
                </c:pt>
                <c:pt idx="51">
                  <c:v>451</c:v>
                </c:pt>
                <c:pt idx="52">
                  <c:v>367</c:v>
                </c:pt>
                <c:pt idx="53">
                  <c:v>306</c:v>
                </c:pt>
                <c:pt idx="54">
                  <c:v>358</c:v>
                </c:pt>
                <c:pt idx="55">
                  <c:v>323</c:v>
                </c:pt>
                <c:pt idx="56">
                  <c:v>337</c:v>
                </c:pt>
                <c:pt idx="57">
                  <c:v>367</c:v>
                </c:pt>
                <c:pt idx="58">
                  <c:v>290</c:v>
                </c:pt>
                <c:pt idx="59">
                  <c:v>240</c:v>
                </c:pt>
                <c:pt idx="60">
                  <c:v>232</c:v>
                </c:pt>
                <c:pt idx="61">
                  <c:v>216</c:v>
                </c:pt>
                <c:pt idx="62">
                  <c:v>194</c:v>
                </c:pt>
                <c:pt idx="63">
                  <c:v>190</c:v>
                </c:pt>
                <c:pt idx="64">
                  <c:v>179</c:v>
                </c:pt>
                <c:pt idx="65">
                  <c:v>193</c:v>
                </c:pt>
                <c:pt idx="66">
                  <c:v>197</c:v>
                </c:pt>
                <c:pt idx="67">
                  <c:v>165</c:v>
                </c:pt>
                <c:pt idx="68">
                  <c:v>145</c:v>
                </c:pt>
                <c:pt idx="69">
                  <c:v>142</c:v>
                </c:pt>
                <c:pt idx="70">
                  <c:v>135</c:v>
                </c:pt>
                <c:pt idx="71">
                  <c:v>154</c:v>
                </c:pt>
                <c:pt idx="72">
                  <c:v>164</c:v>
                </c:pt>
                <c:pt idx="73">
                  <c:v>166</c:v>
                </c:pt>
                <c:pt idx="74">
                  <c:v>177</c:v>
                </c:pt>
                <c:pt idx="75">
                  <c:v>177</c:v>
                </c:pt>
                <c:pt idx="76">
                  <c:v>180</c:v>
                </c:pt>
                <c:pt idx="77">
                  <c:v>178</c:v>
                </c:pt>
                <c:pt idx="78">
                  <c:v>188</c:v>
                </c:pt>
                <c:pt idx="79">
                  <c:v>227</c:v>
                </c:pt>
                <c:pt idx="80">
                  <c:v>234</c:v>
                </c:pt>
                <c:pt idx="81">
                  <c:v>266</c:v>
                </c:pt>
                <c:pt idx="82">
                  <c:v>331</c:v>
                </c:pt>
                <c:pt idx="83">
                  <c:v>334</c:v>
                </c:pt>
                <c:pt idx="84">
                  <c:v>332</c:v>
                </c:pt>
                <c:pt idx="85">
                  <c:v>339</c:v>
                </c:pt>
                <c:pt idx="86">
                  <c:v>364</c:v>
                </c:pt>
                <c:pt idx="87">
                  <c:v>369</c:v>
                </c:pt>
                <c:pt idx="88">
                  <c:v>380</c:v>
                </c:pt>
                <c:pt idx="89">
                  <c:v>394</c:v>
                </c:pt>
                <c:pt idx="90">
                  <c:v>417</c:v>
                </c:pt>
                <c:pt idx="91">
                  <c:v>420</c:v>
                </c:pt>
                <c:pt idx="92">
                  <c:v>424</c:v>
                </c:pt>
                <c:pt idx="93">
                  <c:v>436</c:v>
                </c:pt>
                <c:pt idx="94">
                  <c:v>434</c:v>
                </c:pt>
                <c:pt idx="95">
                  <c:v>430</c:v>
                </c:pt>
                <c:pt idx="96">
                  <c:v>439</c:v>
                </c:pt>
                <c:pt idx="97">
                  <c:v>428</c:v>
                </c:pt>
                <c:pt idx="98">
                  <c:v>430</c:v>
                </c:pt>
                <c:pt idx="99">
                  <c:v>409</c:v>
                </c:pt>
                <c:pt idx="100">
                  <c:v>342</c:v>
                </c:pt>
                <c:pt idx="101">
                  <c:v>354</c:v>
                </c:pt>
                <c:pt idx="102">
                  <c:v>381</c:v>
                </c:pt>
                <c:pt idx="103">
                  <c:v>405</c:v>
                </c:pt>
                <c:pt idx="104">
                  <c:v>397</c:v>
                </c:pt>
                <c:pt idx="105">
                  <c:v>387</c:v>
                </c:pt>
                <c:pt idx="106">
                  <c:v>387</c:v>
                </c:pt>
                <c:pt idx="107">
                  <c:v>387</c:v>
                </c:pt>
                <c:pt idx="108">
                  <c:v>387</c:v>
                </c:pt>
                <c:pt idx="109">
                  <c:v>387</c:v>
                </c:pt>
                <c:pt idx="110">
                  <c:v>387</c:v>
                </c:pt>
                <c:pt idx="111">
                  <c:v>387</c:v>
                </c:pt>
                <c:pt idx="112">
                  <c:v>387</c:v>
                </c:pt>
                <c:pt idx="113">
                  <c:v>386</c:v>
                </c:pt>
                <c:pt idx="114">
                  <c:v>386</c:v>
                </c:pt>
                <c:pt idx="115">
                  <c:v>386</c:v>
                </c:pt>
                <c:pt idx="116">
                  <c:v>386</c:v>
                </c:pt>
                <c:pt idx="117">
                  <c:v>386</c:v>
                </c:pt>
                <c:pt idx="118">
                  <c:v>386</c:v>
                </c:pt>
                <c:pt idx="119">
                  <c:v>386</c:v>
                </c:pt>
                <c:pt idx="120">
                  <c:v>386</c:v>
                </c:pt>
                <c:pt idx="121">
                  <c:v>386</c:v>
                </c:pt>
                <c:pt idx="122">
                  <c:v>386</c:v>
                </c:pt>
                <c:pt idx="123">
                  <c:v>386</c:v>
                </c:pt>
                <c:pt idx="124">
                  <c:v>386</c:v>
                </c:pt>
                <c:pt idx="125">
                  <c:v>386</c:v>
                </c:pt>
                <c:pt idx="126">
                  <c:v>392</c:v>
                </c:pt>
                <c:pt idx="127">
                  <c:v>396</c:v>
                </c:pt>
                <c:pt idx="128">
                  <c:v>382</c:v>
                </c:pt>
                <c:pt idx="129">
                  <c:v>388</c:v>
                </c:pt>
                <c:pt idx="130">
                  <c:v>383</c:v>
                </c:pt>
                <c:pt idx="131">
                  <c:v>377</c:v>
                </c:pt>
                <c:pt idx="132">
                  <c:v>372</c:v>
                </c:pt>
                <c:pt idx="133">
                  <c:v>379</c:v>
                </c:pt>
                <c:pt idx="134">
                  <c:v>378</c:v>
                </c:pt>
                <c:pt idx="135">
                  <c:v>381</c:v>
                </c:pt>
                <c:pt idx="136">
                  <c:v>388</c:v>
                </c:pt>
                <c:pt idx="137">
                  <c:v>389</c:v>
                </c:pt>
                <c:pt idx="138">
                  <c:v>374</c:v>
                </c:pt>
                <c:pt idx="139">
                  <c:v>374</c:v>
                </c:pt>
                <c:pt idx="140">
                  <c:v>381</c:v>
                </c:pt>
                <c:pt idx="141">
                  <c:v>394</c:v>
                </c:pt>
                <c:pt idx="142">
                  <c:v>389</c:v>
                </c:pt>
                <c:pt idx="143">
                  <c:v>385</c:v>
                </c:pt>
                <c:pt idx="144">
                  <c:v>380</c:v>
                </c:pt>
                <c:pt idx="145">
                  <c:v>357</c:v>
                </c:pt>
                <c:pt idx="146">
                  <c:v>366</c:v>
                </c:pt>
                <c:pt idx="147">
                  <c:v>375</c:v>
                </c:pt>
                <c:pt idx="148">
                  <c:v>410</c:v>
                </c:pt>
                <c:pt idx="149">
                  <c:v>444</c:v>
                </c:pt>
                <c:pt idx="150">
                  <c:v>498</c:v>
                </c:pt>
                <c:pt idx="151">
                  <c:v>501</c:v>
                </c:pt>
                <c:pt idx="152">
                  <c:v>503</c:v>
                </c:pt>
                <c:pt idx="153">
                  <c:v>511</c:v>
                </c:pt>
                <c:pt idx="154">
                  <c:v>508</c:v>
                </c:pt>
                <c:pt idx="155">
                  <c:v>510</c:v>
                </c:pt>
                <c:pt idx="156">
                  <c:v>506</c:v>
                </c:pt>
                <c:pt idx="157">
                  <c:v>506</c:v>
                </c:pt>
                <c:pt idx="158">
                  <c:v>502</c:v>
                </c:pt>
                <c:pt idx="159">
                  <c:v>496</c:v>
                </c:pt>
                <c:pt idx="160">
                  <c:v>496</c:v>
                </c:pt>
                <c:pt idx="161">
                  <c:v>491</c:v>
                </c:pt>
                <c:pt idx="162">
                  <c:v>491</c:v>
                </c:pt>
                <c:pt idx="163">
                  <c:v>482</c:v>
                </c:pt>
                <c:pt idx="164">
                  <c:v>489</c:v>
                </c:pt>
                <c:pt idx="165">
                  <c:v>494</c:v>
                </c:pt>
                <c:pt idx="166">
                  <c:v>494</c:v>
                </c:pt>
                <c:pt idx="167">
                  <c:v>335</c:v>
                </c:pt>
                <c:pt idx="168">
                  <c:v>488</c:v>
                </c:pt>
                <c:pt idx="169">
                  <c:v>497</c:v>
                </c:pt>
                <c:pt idx="170">
                  <c:v>490</c:v>
                </c:pt>
                <c:pt idx="171">
                  <c:v>488</c:v>
                </c:pt>
                <c:pt idx="172">
                  <c:v>494</c:v>
                </c:pt>
                <c:pt idx="173">
                  <c:v>500</c:v>
                </c:pt>
                <c:pt idx="174">
                  <c:v>489</c:v>
                </c:pt>
                <c:pt idx="175">
                  <c:v>502</c:v>
                </c:pt>
                <c:pt idx="176">
                  <c:v>504</c:v>
                </c:pt>
                <c:pt idx="177">
                  <c:v>500</c:v>
                </c:pt>
                <c:pt idx="178">
                  <c:v>505</c:v>
                </c:pt>
                <c:pt idx="179">
                  <c:v>503</c:v>
                </c:pt>
                <c:pt idx="180">
                  <c:v>497</c:v>
                </c:pt>
                <c:pt idx="181">
                  <c:v>502</c:v>
                </c:pt>
                <c:pt idx="182">
                  <c:v>500</c:v>
                </c:pt>
                <c:pt idx="183">
                  <c:v>499</c:v>
                </c:pt>
                <c:pt idx="184">
                  <c:v>499</c:v>
                </c:pt>
                <c:pt idx="185">
                  <c:v>498</c:v>
                </c:pt>
                <c:pt idx="186">
                  <c:v>501</c:v>
                </c:pt>
                <c:pt idx="187">
                  <c:v>501</c:v>
                </c:pt>
                <c:pt idx="188">
                  <c:v>501</c:v>
                </c:pt>
                <c:pt idx="189">
                  <c:v>491</c:v>
                </c:pt>
                <c:pt idx="190">
                  <c:v>496</c:v>
                </c:pt>
                <c:pt idx="191">
                  <c:v>497</c:v>
                </c:pt>
                <c:pt idx="192">
                  <c:v>497</c:v>
                </c:pt>
                <c:pt idx="193">
                  <c:v>489</c:v>
                </c:pt>
                <c:pt idx="194">
                  <c:v>488</c:v>
                </c:pt>
                <c:pt idx="195">
                  <c:v>490</c:v>
                </c:pt>
                <c:pt idx="196">
                  <c:v>491</c:v>
                </c:pt>
                <c:pt idx="197">
                  <c:v>486</c:v>
                </c:pt>
                <c:pt idx="198">
                  <c:v>478</c:v>
                </c:pt>
                <c:pt idx="199">
                  <c:v>487</c:v>
                </c:pt>
                <c:pt idx="200">
                  <c:v>481</c:v>
                </c:pt>
                <c:pt idx="201">
                  <c:v>475</c:v>
                </c:pt>
                <c:pt idx="202">
                  <c:v>481</c:v>
                </c:pt>
                <c:pt idx="203">
                  <c:v>482</c:v>
                </c:pt>
                <c:pt idx="204">
                  <c:v>484</c:v>
                </c:pt>
                <c:pt idx="205">
                  <c:v>479</c:v>
                </c:pt>
                <c:pt idx="206">
                  <c:v>462</c:v>
                </c:pt>
                <c:pt idx="207">
                  <c:v>476</c:v>
                </c:pt>
                <c:pt idx="208">
                  <c:v>471</c:v>
                </c:pt>
              </c:numCache>
            </c:numRef>
          </c:xVal>
          <c:yVal>
            <c:numRef>
              <c:f>RegressionTN!$I$3:$I$211</c:f>
              <c:numCache>
                <c:formatCode>General</c:formatCode>
                <c:ptCount val="209"/>
                <c:pt idx="0">
                  <c:v>1.3217558399823204</c:v>
                </c:pt>
                <c:pt idx="1">
                  <c:v>1.2892326482767593</c:v>
                </c:pt>
                <c:pt idx="2">
                  <c:v>1.3323660190943341</c:v>
                </c:pt>
                <c:pt idx="3">
                  <c:v>1.3506671834767408</c:v>
                </c:pt>
                <c:pt idx="4">
                  <c:v>1.2837077723447896</c:v>
                </c:pt>
                <c:pt idx="5">
                  <c:v>1.2892326482767593</c:v>
                </c:pt>
                <c:pt idx="6">
                  <c:v>1.2584609896100061</c:v>
                </c:pt>
                <c:pt idx="7">
                  <c:v>1.2864740258376797</c:v>
                </c:pt>
                <c:pt idx="8">
                  <c:v>1.3323660190943341</c:v>
                </c:pt>
                <c:pt idx="9">
                  <c:v>1.3110318766193438</c:v>
                </c:pt>
                <c:pt idx="10">
                  <c:v>1.2612978709452061</c:v>
                </c:pt>
                <c:pt idx="11">
                  <c:v>1.2178757094949264</c:v>
                </c:pt>
                <c:pt idx="12">
                  <c:v>1.430311246536665</c:v>
                </c:pt>
                <c:pt idx="13">
                  <c:v>1.4350845252893218</c:v>
                </c:pt>
                <c:pt idx="14">
                  <c:v>1.446918982936326</c:v>
                </c:pt>
                <c:pt idx="15">
                  <c:v>1.4422019930581857</c:v>
                </c:pt>
                <c:pt idx="16">
                  <c:v>1.4445632692438664</c:v>
                </c:pt>
                <c:pt idx="17">
                  <c:v>1.4951487660319727</c:v>
                </c:pt>
                <c:pt idx="18">
                  <c:v>1.4973884086254774</c:v>
                </c:pt>
                <c:pt idx="19">
                  <c:v>1.4134230285081424</c:v>
                </c:pt>
                <c:pt idx="20">
                  <c:v>1.430311246536665</c:v>
                </c:pt>
                <c:pt idx="21">
                  <c:v>1.3812818192963463</c:v>
                </c:pt>
                <c:pt idx="22">
                  <c:v>1.3737155789130315</c:v>
                </c:pt>
                <c:pt idx="23">
                  <c:v>1.4609379041156563</c:v>
                </c:pt>
                <c:pt idx="24">
                  <c:v>1.4445632692438664</c:v>
                </c:pt>
                <c:pt idx="25">
                  <c:v>1.4929040961781477</c:v>
                </c:pt>
                <c:pt idx="26">
                  <c:v>1.506297153514587</c:v>
                </c:pt>
                <c:pt idx="27">
                  <c:v>1.4609379041156563</c:v>
                </c:pt>
                <c:pt idx="28">
                  <c:v>1.5040773967762751</c:v>
                </c:pt>
                <c:pt idx="29">
                  <c:v>1.4374626476942884</c:v>
                </c:pt>
                <c:pt idx="30">
                  <c:v>1.4655675420143972</c:v>
                </c:pt>
                <c:pt idx="31">
                  <c:v>1.4632554022560189</c:v>
                </c:pt>
                <c:pt idx="32">
                  <c:v>1.3987168811184481</c:v>
                </c:pt>
                <c:pt idx="33">
                  <c:v>1.5195132049061133</c:v>
                </c:pt>
                <c:pt idx="34">
                  <c:v>1.410986973710262</c:v>
                </c:pt>
                <c:pt idx="35">
                  <c:v>1.4011829736136421</c:v>
                </c:pt>
                <c:pt idx="36">
                  <c:v>1.4350845252893218</c:v>
                </c:pt>
                <c:pt idx="37">
                  <c:v>1.4539530095937061</c:v>
                </c:pt>
                <c:pt idx="38">
                  <c:v>1.4255150742731719</c:v>
                </c:pt>
                <c:pt idx="39">
                  <c:v>1.4350845252893218</c:v>
                </c:pt>
                <c:pt idx="40">
                  <c:v>1.430311246536665</c:v>
                </c:pt>
                <c:pt idx="41">
                  <c:v>1.410986973710262</c:v>
                </c:pt>
                <c:pt idx="42">
                  <c:v>1.4398351280479198</c:v>
                </c:pt>
                <c:pt idx="43">
                  <c:v>1.4327007339340458</c:v>
                </c:pt>
                <c:pt idx="44">
                  <c:v>1.4422019930581857</c:v>
                </c:pt>
                <c:pt idx="45">
                  <c:v>1.4973884086254774</c:v>
                </c:pt>
                <c:pt idx="46">
                  <c:v>1.3164082336557241</c:v>
                </c:pt>
                <c:pt idx="47">
                  <c:v>1.2864740258376797</c:v>
                </c:pt>
                <c:pt idx="48">
                  <c:v>1.249901736214335</c:v>
                </c:pt>
                <c:pt idx="49">
                  <c:v>1.272565595791548</c:v>
                </c:pt>
                <c:pt idx="50">
                  <c:v>1.2892326482767593</c:v>
                </c:pt>
                <c:pt idx="51">
                  <c:v>1.150572027598822</c:v>
                </c:pt>
                <c:pt idx="52">
                  <c:v>1.0750024230289761</c:v>
                </c:pt>
                <c:pt idx="53">
                  <c:v>0.99694863489160968</c:v>
                </c:pt>
                <c:pt idx="54">
                  <c:v>0.96698384618967381</c:v>
                </c:pt>
                <c:pt idx="55">
                  <c:v>0.73716406597671957</c:v>
                </c:pt>
                <c:pt idx="56">
                  <c:v>0.79299251552966143</c:v>
                </c:pt>
                <c:pt idx="57">
                  <c:v>0.85441532815606758</c:v>
                </c:pt>
                <c:pt idx="58">
                  <c:v>0.69813472207098481</c:v>
                </c:pt>
                <c:pt idx="59">
                  <c:v>0.43178241642553783</c:v>
                </c:pt>
                <c:pt idx="60">
                  <c:v>0.32930374714260097</c:v>
                </c:pt>
                <c:pt idx="61">
                  <c:v>0.3646431135879093</c:v>
                </c:pt>
                <c:pt idx="62">
                  <c:v>0.17395330712343812</c:v>
                </c:pt>
                <c:pt idx="63">
                  <c:v>0.18232155679395448</c:v>
                </c:pt>
                <c:pt idx="64">
                  <c:v>0.16551443847757361</c:v>
                </c:pt>
                <c:pt idx="65">
                  <c:v>0.25464221837358075</c:v>
                </c:pt>
                <c:pt idx="66">
                  <c:v>0.25464221837358075</c:v>
                </c:pt>
                <c:pt idx="67">
                  <c:v>0.48858001481867125</c:v>
                </c:pt>
                <c:pt idx="68">
                  <c:v>0.13102826240640431</c:v>
                </c:pt>
                <c:pt idx="69">
                  <c:v>0.13976194237515871</c:v>
                </c:pt>
                <c:pt idx="70">
                  <c:v>-0.17435338714477791</c:v>
                </c:pt>
                <c:pt idx="71">
                  <c:v>3.9220713153281343E-2</c:v>
                </c:pt>
                <c:pt idx="72">
                  <c:v>8.6177696241052523E-2</c:v>
                </c:pt>
                <c:pt idx="73">
                  <c:v>0.19062035960864962</c:v>
                </c:pt>
                <c:pt idx="74">
                  <c:v>9.5310179804324879E-2</c:v>
                </c:pt>
                <c:pt idx="75">
                  <c:v>0.13102826240640431</c:v>
                </c:pt>
                <c:pt idx="76">
                  <c:v>0.17395330712343812</c:v>
                </c:pt>
                <c:pt idx="77">
                  <c:v>6.765864847381485E-2</c:v>
                </c:pt>
                <c:pt idx="78">
                  <c:v>4.879016416943209E-2</c:v>
                </c:pt>
                <c:pt idx="79">
                  <c:v>0.22314355131420971</c:v>
                </c:pt>
                <c:pt idx="80">
                  <c:v>0.25464221837358075</c:v>
                </c:pt>
                <c:pt idx="81">
                  <c:v>0.38526240079064533</c:v>
                </c:pt>
                <c:pt idx="82">
                  <c:v>0.7275486072772781</c:v>
                </c:pt>
                <c:pt idx="83">
                  <c:v>0.71294980785612572</c:v>
                </c:pt>
                <c:pt idx="84">
                  <c:v>0.68813463873640124</c:v>
                </c:pt>
                <c:pt idx="85">
                  <c:v>0.75141608868392118</c:v>
                </c:pt>
                <c:pt idx="86">
                  <c:v>0.77472716755236792</c:v>
                </c:pt>
                <c:pt idx="87">
                  <c:v>0.90016134994427099</c:v>
                </c:pt>
                <c:pt idx="88">
                  <c:v>0.77472716755236792</c:v>
                </c:pt>
                <c:pt idx="89">
                  <c:v>0.88789125735245777</c:v>
                </c:pt>
                <c:pt idx="90">
                  <c:v>0.88376754016859549</c:v>
                </c:pt>
                <c:pt idx="91">
                  <c:v>0.84586826757760925</c:v>
                </c:pt>
                <c:pt idx="92">
                  <c:v>0.99694863489160968</c:v>
                </c:pt>
                <c:pt idx="93">
                  <c:v>0.90016134994427099</c:v>
                </c:pt>
                <c:pt idx="94">
                  <c:v>0.92028275314369268</c:v>
                </c:pt>
                <c:pt idx="95">
                  <c:v>0.88376754016859549</c:v>
                </c:pt>
                <c:pt idx="96">
                  <c:v>0.91629073187415511</c:v>
                </c:pt>
                <c:pt idx="97">
                  <c:v>0.87962674750256364</c:v>
                </c:pt>
                <c:pt idx="98">
                  <c:v>0.82855181756614893</c:v>
                </c:pt>
                <c:pt idx="99">
                  <c:v>1.1019400787607843</c:v>
                </c:pt>
                <c:pt idx="100">
                  <c:v>0.79750719588418817</c:v>
                </c:pt>
                <c:pt idx="101">
                  <c:v>0.74668794748797551</c:v>
                </c:pt>
                <c:pt idx="102">
                  <c:v>0.86710048768338421</c:v>
                </c:pt>
                <c:pt idx="103">
                  <c:v>0.88376754016859549</c:v>
                </c:pt>
                <c:pt idx="104">
                  <c:v>0.73236789371322653</c:v>
                </c:pt>
                <c:pt idx="105">
                  <c:v>0.79299251552966143</c:v>
                </c:pt>
                <c:pt idx="106">
                  <c:v>0.70309751141311394</c:v>
                </c:pt>
                <c:pt idx="107">
                  <c:v>0.77472716755236792</c:v>
                </c:pt>
                <c:pt idx="108">
                  <c:v>0.76546784213957209</c:v>
                </c:pt>
                <c:pt idx="109">
                  <c:v>0.74668794748797551</c:v>
                </c:pt>
                <c:pt idx="110">
                  <c:v>0.7275486072772781</c:v>
                </c:pt>
                <c:pt idx="111">
                  <c:v>0.76080582903376082</c:v>
                </c:pt>
                <c:pt idx="112">
                  <c:v>0.77932487680099793</c:v>
                </c:pt>
                <c:pt idx="113">
                  <c:v>0.76080582903376082</c:v>
                </c:pt>
                <c:pt idx="114">
                  <c:v>0.79299251552966143</c:v>
                </c:pt>
                <c:pt idx="115">
                  <c:v>0.79750719588418817</c:v>
                </c:pt>
                <c:pt idx="116">
                  <c:v>0.78845736036427028</c:v>
                </c:pt>
                <c:pt idx="117">
                  <c:v>0.81093021621632921</c:v>
                </c:pt>
                <c:pt idx="118">
                  <c:v>0.79299251552966143</c:v>
                </c:pt>
                <c:pt idx="119">
                  <c:v>0.81977983149331235</c:v>
                </c:pt>
                <c:pt idx="120">
                  <c:v>0.7839015438284096</c:v>
                </c:pt>
                <c:pt idx="121">
                  <c:v>0.7275486072772781</c:v>
                </c:pt>
                <c:pt idx="122">
                  <c:v>0.75612197972133366</c:v>
                </c:pt>
                <c:pt idx="123">
                  <c:v>0.78845736036427028</c:v>
                </c:pt>
                <c:pt idx="124">
                  <c:v>0.83724752453370266</c:v>
                </c:pt>
                <c:pt idx="125">
                  <c:v>0.8241754429663497</c:v>
                </c:pt>
                <c:pt idx="126">
                  <c:v>0.81093021621632921</c:v>
                </c:pt>
                <c:pt idx="127">
                  <c:v>0.94000725849147182</c:v>
                </c:pt>
                <c:pt idx="128">
                  <c:v>0.80647586586694808</c:v>
                </c:pt>
                <c:pt idx="129">
                  <c:v>0.82855181756614893</c:v>
                </c:pt>
                <c:pt idx="130">
                  <c:v>0.86288995514703981</c:v>
                </c:pt>
                <c:pt idx="131">
                  <c:v>0.74668794748797551</c:v>
                </c:pt>
                <c:pt idx="132">
                  <c:v>0.79299251552966143</c:v>
                </c:pt>
                <c:pt idx="133">
                  <c:v>0.78845736036427028</c:v>
                </c:pt>
                <c:pt idx="134">
                  <c:v>0.76546784213957209</c:v>
                </c:pt>
                <c:pt idx="135">
                  <c:v>0.77932487680099793</c:v>
                </c:pt>
                <c:pt idx="136">
                  <c:v>0.71783979315031721</c:v>
                </c:pt>
                <c:pt idx="137">
                  <c:v>0.74668794748797551</c:v>
                </c:pt>
                <c:pt idx="138">
                  <c:v>0.66268797307523675</c:v>
                </c:pt>
                <c:pt idx="139">
                  <c:v>0.71294980785612572</c:v>
                </c:pt>
                <c:pt idx="140">
                  <c:v>0.75612197972133366</c:v>
                </c:pt>
                <c:pt idx="141">
                  <c:v>0.83290912293510433</c:v>
                </c:pt>
                <c:pt idx="142">
                  <c:v>0.80647586586694808</c:v>
                </c:pt>
                <c:pt idx="143">
                  <c:v>0.87546873735390041</c:v>
                </c:pt>
                <c:pt idx="144">
                  <c:v>0.89199803930511123</c:v>
                </c:pt>
                <c:pt idx="145">
                  <c:v>0.90016134994427099</c:v>
                </c:pt>
                <c:pt idx="146">
                  <c:v>0.87546873735390041</c:v>
                </c:pt>
                <c:pt idx="147">
                  <c:v>0.90421815063988575</c:v>
                </c:pt>
                <c:pt idx="148">
                  <c:v>1.0508216248317621</c:v>
                </c:pt>
                <c:pt idx="149">
                  <c:v>1.1118575154181303</c:v>
                </c:pt>
                <c:pt idx="150">
                  <c:v>1.3217558399823204</c:v>
                </c:pt>
                <c:pt idx="151">
                  <c:v>1.3737155789130315</c:v>
                </c:pt>
                <c:pt idx="152">
                  <c:v>1.3711807233098425</c:v>
                </c:pt>
                <c:pt idx="153">
                  <c:v>1.3558351536351818</c:v>
                </c:pt>
                <c:pt idx="154">
                  <c:v>1.3270750014599193</c:v>
                </c:pt>
                <c:pt idx="155">
                  <c:v>1.3912819026309295</c:v>
                </c:pt>
                <c:pt idx="156">
                  <c:v>1.3711807233098425</c:v>
                </c:pt>
                <c:pt idx="157">
                  <c:v>1.3711807233098425</c:v>
                </c:pt>
                <c:pt idx="158">
                  <c:v>1.3506671834767408</c:v>
                </c:pt>
                <c:pt idx="159">
                  <c:v>1.3532545070416904</c:v>
                </c:pt>
                <c:pt idx="160">
                  <c:v>1.3912819026309295</c:v>
                </c:pt>
                <c:pt idx="161">
                  <c:v>1.3244189574018039</c:v>
                </c:pt>
                <c:pt idx="162">
                  <c:v>1.3083328196501789</c:v>
                </c:pt>
                <c:pt idx="163">
                  <c:v>1.358409157630355</c:v>
                </c:pt>
                <c:pt idx="164">
                  <c:v>1.3937663759585917</c:v>
                </c:pt>
                <c:pt idx="165">
                  <c:v>1.4327007339340458</c:v>
                </c:pt>
                <c:pt idx="166">
                  <c:v>1.4279160358107099</c:v>
                </c:pt>
                <c:pt idx="167">
                  <c:v>1.3558351536351818</c:v>
                </c:pt>
                <c:pt idx="168">
                  <c:v>1.4158531633614351</c:v>
                </c:pt>
                <c:pt idx="169">
                  <c:v>1.423108334242607</c:v>
                </c:pt>
                <c:pt idx="170">
                  <c:v>1.4206957878372219</c:v>
                </c:pt>
                <c:pt idx="171">
                  <c:v>1.3711807233098425</c:v>
                </c:pt>
                <c:pt idx="172">
                  <c:v>1.3558351536351818</c:v>
                </c:pt>
                <c:pt idx="173">
                  <c:v>1.4701758451005926</c:v>
                </c:pt>
                <c:pt idx="174">
                  <c:v>1.5432981099295553</c:v>
                </c:pt>
                <c:pt idx="175">
                  <c:v>1.5195132049061133</c:v>
                </c:pt>
                <c:pt idx="176">
                  <c:v>1.5216989981260927</c:v>
                </c:pt>
                <c:pt idx="177">
                  <c:v>1.4398351280479198</c:v>
                </c:pt>
                <c:pt idx="178">
                  <c:v>1.4701758451005926</c:v>
                </c:pt>
                <c:pt idx="179">
                  <c:v>1.501852701754163</c:v>
                </c:pt>
                <c:pt idx="180">
                  <c:v>1.4609379041156563</c:v>
                </c:pt>
                <c:pt idx="181">
                  <c:v>1.5454325824581878</c:v>
                </c:pt>
                <c:pt idx="182">
                  <c:v>1.5810384379124018</c:v>
                </c:pt>
                <c:pt idx="183">
                  <c:v>1.5810384379124018</c:v>
                </c:pt>
                <c:pt idx="184">
                  <c:v>1.4973884086254774</c:v>
                </c:pt>
                <c:pt idx="185">
                  <c:v>1.5454325824581878</c:v>
                </c:pt>
                <c:pt idx="186">
                  <c:v>1.5173226235262949</c:v>
                </c:pt>
                <c:pt idx="187">
                  <c:v>1.5195132049061133</c:v>
                </c:pt>
                <c:pt idx="188">
                  <c:v>1.4747630091074977</c:v>
                </c:pt>
                <c:pt idx="189">
                  <c:v>1.451613827240533</c:v>
                </c:pt>
                <c:pt idx="190">
                  <c:v>1.3962446919730587</c:v>
                </c:pt>
                <c:pt idx="191">
                  <c:v>1.4770487243883557</c:v>
                </c:pt>
                <c:pt idx="192">
                  <c:v>1.4906543764441336</c:v>
                </c:pt>
                <c:pt idx="193">
                  <c:v>1.4655675420143972</c:v>
                </c:pt>
                <c:pt idx="194">
                  <c:v>1.4770487243883557</c:v>
                </c:pt>
                <c:pt idx="195">
                  <c:v>1.4883995840570439</c:v>
                </c:pt>
                <c:pt idx="196">
                  <c:v>1.4701758451005926</c:v>
                </c:pt>
                <c:pt idx="197">
                  <c:v>1.4350845252893218</c:v>
                </c:pt>
                <c:pt idx="198">
                  <c:v>1.4422019930581857</c:v>
                </c:pt>
                <c:pt idx="199">
                  <c:v>1.3454723665996355</c:v>
                </c:pt>
                <c:pt idx="200">
                  <c:v>1.4861396960896054</c:v>
                </c:pt>
                <c:pt idx="201">
                  <c:v>1.4609379041156563</c:v>
                </c:pt>
                <c:pt idx="202">
                  <c:v>1.3190856114264407</c:v>
                </c:pt>
                <c:pt idx="203">
                  <c:v>1.4492691602812791</c:v>
                </c:pt>
                <c:pt idx="204">
                  <c:v>1.4562867329399256</c:v>
                </c:pt>
                <c:pt idx="205">
                  <c:v>1.3762440252663901</c:v>
                </c:pt>
                <c:pt idx="206">
                  <c:v>1.418277406972942</c:v>
                </c:pt>
                <c:pt idx="207">
                  <c:v>1.3812818192963463</c:v>
                </c:pt>
                <c:pt idx="208">
                  <c:v>1.4562867329399256</c:v>
                </c:pt>
              </c:numCache>
            </c:numRef>
          </c:yVal>
        </c:ser>
        <c:dLbls/>
        <c:axId val="114143232"/>
        <c:axId val="114145152"/>
      </c:scatterChart>
      <c:valAx>
        <c:axId val="1141432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SC (uS/cm)</a:t>
                </a:r>
              </a:p>
            </c:rich>
          </c:tx>
          <c:layout/>
        </c:title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3366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4145152"/>
        <c:crosses val="autoZero"/>
        <c:crossBetween val="midCat"/>
      </c:valAx>
      <c:valAx>
        <c:axId val="11414515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TN (mg/L)</a:t>
                </a:r>
              </a:p>
            </c:rich>
          </c:tx>
          <c:layout>
            <c:manualLayout>
              <c:xMode val="edge"/>
              <c:yMode val="edge"/>
              <c:x val="3.3013521433222032E-2"/>
              <c:y val="0.44742459824100944"/>
            </c:manualLayout>
          </c:layout>
        </c:title>
        <c:numFmt formatCode="General" sourceLinked="1"/>
        <c:tickLblPos val="nextTo"/>
        <c:crossAx val="11414323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362417005566612"/>
          <c:y val="0.64021124632148363"/>
          <c:w val="0.17511361079865018"/>
          <c:h val="7.3062276306370882E-2"/>
        </c:manualLayout>
      </c:layout>
    </c:legend>
    <c:plotVisOnly val="1"/>
    <c:dispBlanksAs val="gap"/>
  </c:chart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0.09009</cdr:x>
      <cdr:y>0.33684</cdr:y>
    </cdr:from>
    <cdr:to>
      <cdr:x>0.38739</cdr:x>
      <cdr:y>0.39298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00" y="1828800"/>
          <a:ext cx="2514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Proposed Regulatory Limit = 1.0 mg/L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0.40347</cdr:x>
      <cdr:y>0.87101</cdr:y>
    </cdr:from>
    <cdr:to>
      <cdr:x>0.5903</cdr:x>
      <cdr:y>0.92364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412668" y="4728936"/>
          <a:ext cx="1580244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chemeClr val="bg2">
                  <a:lumMod val="50000"/>
                  <a:lumOff val="50000"/>
                </a:schemeClr>
              </a:solidFill>
            </a:rPr>
            <a:t>Easy to monitor</a:t>
          </a:r>
          <a:endParaRPr lang="en-US" sz="1400" b="1" dirty="0">
            <a:solidFill>
              <a:schemeClr val="bg2">
                <a:lumMod val="50000"/>
                <a:lumOff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0.01802</cdr:x>
      <cdr:y>0.37895</cdr:y>
    </cdr:from>
    <cdr:to>
      <cdr:x>0.2589</cdr:x>
      <cdr:y>0.65263</cdr:y>
    </cdr:to>
    <cdr:grpSp>
      <cdr:nvGrpSpPr>
        <cdr:cNvPr id="7" name="Group 6"/>
        <cdr:cNvGrpSpPr/>
      </cdr:nvGrpSpPr>
      <cdr:grpSpPr>
        <a:xfrm xmlns:a="http://schemas.openxmlformats.org/drawingml/2006/main">
          <a:off x="152417" y="2057414"/>
          <a:ext cx="2037411" cy="1485877"/>
          <a:chOff x="76200" y="2057400"/>
          <a:chExt cx="2037444" cy="1485900"/>
        </a:xfrm>
      </cdr:grpSpPr>
      <cdr:sp macro="" textlink="">
        <cdr:nvSpPr>
          <cdr:cNvPr id="6" name="TextBox 1"/>
          <cdr:cNvSpPr txBox="1"/>
        </cdr:nvSpPr>
        <cdr:spPr>
          <a:xfrm xmlns:a="http://schemas.openxmlformats.org/drawingml/2006/main">
            <a:off x="533400" y="2667000"/>
            <a:ext cx="1580244" cy="28575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4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Difficult to monitor</a:t>
            </a:r>
            <a:endParaRPr lang="en-US" sz="1400" b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cdr:txBody>
      </cdr:sp>
      <cdr:sp macro="" textlink="">
        <cdr:nvSpPr>
          <cdr:cNvPr id="4" name="Oval 3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76200" y="2057400"/>
            <a:ext cx="381000" cy="1485900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15875" algn="ctr">
            <a:solidFill>
              <a:schemeClr val="bg2"/>
            </a:solidFill>
            <a:round/>
            <a:headEnd/>
            <a:tailEnd/>
          </a:ln>
          <a:extLst xmlns:a="http://schemas.openxmlformats.org/drawingml/2006/main"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cdr:spPr>
        <cdr:txBody>
          <a:bodyPr xmlns:a="http://schemas.openxmlformats.org/drawingml/2006/main" anchor="ctr"/>
          <a:lstStyle xmlns:a="http://schemas.openxmlformats.org/drawingml/2006/main"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 xmlns:a="http://schemas.openxmlformats.org/drawingml/2006/main">
            <a:endParaRPr lang="en-US" sz="2400">
              <a:latin typeface="Times New Roman" pitchFamily="18" charset="0"/>
            </a:endParaRP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2" tIns="48290" rIns="96582" bIns="48290" numCol="1" anchor="t" anchorCtr="0" compatLnSpc="1">
            <a:prstTxWarp prst="textNoShape">
              <a:avLst/>
            </a:prstTxWarp>
          </a:bodyPr>
          <a:lstStyle>
            <a:lvl1pPr defTabSz="9656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2" tIns="48290" rIns="96582" bIns="48290" numCol="1" anchor="t" anchorCtr="0" compatLnSpc="1">
            <a:prstTxWarp prst="textNoShape">
              <a:avLst/>
            </a:prstTxWarp>
          </a:bodyPr>
          <a:lstStyle>
            <a:lvl1pPr algn="r" defTabSz="9656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2" tIns="48290" rIns="96582" bIns="48290" numCol="1" anchor="b" anchorCtr="0" compatLnSpc="1">
            <a:prstTxWarp prst="textNoShape">
              <a:avLst/>
            </a:prstTxWarp>
          </a:bodyPr>
          <a:lstStyle>
            <a:lvl1pPr defTabSz="9656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2" tIns="48290" rIns="96582" bIns="48290" numCol="1" anchor="b" anchorCtr="0" compatLnSpc="1">
            <a:prstTxWarp prst="textNoShape">
              <a:avLst/>
            </a:prstTxWarp>
          </a:bodyPr>
          <a:lstStyle>
            <a:lvl1pPr algn="r" defTabSz="965650">
              <a:defRPr sz="1200"/>
            </a:lvl1pPr>
          </a:lstStyle>
          <a:p>
            <a:pPr>
              <a:defRPr/>
            </a:pPr>
            <a:fld id="{8E6028ED-1D2E-472A-8367-5C21D531E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0104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2" tIns="48290" rIns="96582" bIns="48290" numCol="1" anchor="t" anchorCtr="0" compatLnSpc="1">
            <a:prstTxWarp prst="textNoShape">
              <a:avLst/>
            </a:prstTxWarp>
          </a:bodyPr>
          <a:lstStyle>
            <a:lvl1pPr defTabSz="9656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2" tIns="48290" rIns="96582" bIns="48290" numCol="1" anchor="t" anchorCtr="0" compatLnSpc="1">
            <a:prstTxWarp prst="textNoShape">
              <a:avLst/>
            </a:prstTxWarp>
          </a:bodyPr>
          <a:lstStyle>
            <a:lvl1pPr algn="r" defTabSz="9656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2" tIns="48290" rIns="96582" bIns="48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2" tIns="48290" rIns="96582" bIns="48290" numCol="1" anchor="b" anchorCtr="0" compatLnSpc="1">
            <a:prstTxWarp prst="textNoShape">
              <a:avLst/>
            </a:prstTxWarp>
          </a:bodyPr>
          <a:lstStyle>
            <a:lvl1pPr defTabSz="9656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2" tIns="48290" rIns="96582" bIns="48290" numCol="1" anchor="b" anchorCtr="0" compatLnSpc="1">
            <a:prstTxWarp prst="textNoShape">
              <a:avLst/>
            </a:prstTxWarp>
          </a:bodyPr>
          <a:lstStyle>
            <a:lvl1pPr algn="r" defTabSz="965650">
              <a:defRPr sz="1200"/>
            </a:lvl1pPr>
          </a:lstStyle>
          <a:p>
            <a:pPr>
              <a:defRPr/>
            </a:pPr>
            <a:fld id="{B29039B9-ADFA-479B-8D9B-92AD627DD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4399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Today I’m going to be addressing topics related to continuous water quality monitoring</a:t>
            </a:r>
          </a:p>
          <a:p>
            <a:endParaRPr lang="en-US" altLang="en-US" smtClean="0"/>
          </a:p>
          <a:p>
            <a:r>
              <a:rPr lang="en-US" altLang="en-US" smtClean="0"/>
              <a:t>First describe what is meant by CWQM vs discrete monitoring</a:t>
            </a:r>
          </a:p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4DF0FCC-F0BE-476D-8485-BB537CBFFD1E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C43C775-1251-440A-A0B0-2242DE8B9A9D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A653661-9683-444B-A6AC-BAE97FAB58B8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1D59212-4929-4F33-91F2-248F57123384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1C3B0FC-BAE7-4686-84DB-C5D7313D1D96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E5D4120-6DC8-4DE2-8E1E-AD303DB97CC7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7EE1AD-E27D-407B-A992-5ECF6AE6794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41653" indent="-241653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altLang="en-US" dirty="0" smtClean="0"/>
              <a:t>DO goes up during the day when biological productivity is high</a:t>
            </a:r>
            <a:br>
              <a:rPr lang="en-US" altLang="en-US" dirty="0" smtClean="0"/>
            </a:br>
            <a:r>
              <a:rPr lang="en-US" altLang="en-US" dirty="0" smtClean="0"/>
              <a:t>DO drops off at night when aquatic organisms are using DO and respiring CO2</a:t>
            </a:r>
          </a:p>
          <a:p>
            <a:pPr marL="241653" indent="-241653" eaLnBrk="1" hangingPunct="1">
              <a:spcBef>
                <a:spcPct val="0"/>
              </a:spcBef>
              <a:buFont typeface="Calibri" pitchFamily="34" charset="0"/>
              <a:buAutoNum type="arabicPeriod"/>
            </a:pPr>
            <a:endParaRPr lang="en-US" altLang="en-US" dirty="0" smtClean="0"/>
          </a:p>
          <a:p>
            <a:pPr marL="241653" indent="-241653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altLang="en-US" dirty="0" smtClean="0"/>
              <a:t>CO2 combines with H20 to form H2CO3 or carbonic acid</a:t>
            </a:r>
            <a:br>
              <a:rPr lang="en-US" altLang="en-US" dirty="0" smtClean="0"/>
            </a:br>
            <a:r>
              <a:rPr lang="en-US" altLang="en-US" dirty="0" smtClean="0"/>
              <a:t>The increased carbonic acid causes pH to go down at night.</a:t>
            </a:r>
          </a:p>
          <a:p>
            <a:pPr marL="241653" indent="-241653" eaLnBrk="1" hangingPunct="1">
              <a:spcBef>
                <a:spcPct val="0"/>
              </a:spcBef>
              <a:buFont typeface="Calibri" pitchFamily="34" charset="0"/>
              <a:buAutoNum type="arabicPeriod"/>
            </a:pPr>
            <a:endParaRPr lang="en-US" altLang="en-US" dirty="0" smtClean="0"/>
          </a:p>
          <a:p>
            <a:pPr marL="241653" indent="-241653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altLang="en-US" dirty="0" smtClean="0"/>
              <a:t>Thus there is a direct relation between DO and pH with a strong diurnal cycle</a:t>
            </a:r>
            <a:br>
              <a:rPr lang="en-US" altLang="en-US" dirty="0" smtClean="0"/>
            </a:br>
            <a:endParaRPr lang="en-US" altLang="en-US" dirty="0" smtClean="0"/>
          </a:p>
          <a:p>
            <a:pPr marL="241653" indent="-241653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altLang="en-US" dirty="0" smtClean="0"/>
              <a:t>Collecting continuous QW data allows you to better observe these types of relations which leads to a better understanding of physical processes and the </a:t>
            </a:r>
            <a:r>
              <a:rPr lang="en-US" altLang="en-US" dirty="0" err="1" smtClean="0"/>
              <a:t>interacton</a:t>
            </a:r>
            <a:r>
              <a:rPr lang="en-US" altLang="en-US" dirty="0" smtClean="0"/>
              <a:t> of constituents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9F611CAD-E840-4469-80A8-1A4F8F73F1D1}" type="slidenum">
              <a:rPr lang="en-US" smtClean="0">
                <a:solidFill>
                  <a:prstClr val="black"/>
                </a:solidFill>
              </a:rPr>
              <a:pPr eaLnBrk="1" hangingPunct="1">
                <a:defRPr/>
              </a:pPr>
              <a:t>29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41653" indent="-241653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altLang="en-US" dirty="0" smtClean="0"/>
              <a:t>Saturated means the amount of DO under equilibrium conditions but </a:t>
            </a:r>
            <a:r>
              <a:rPr lang="en-US" altLang="en-US" dirty="0" err="1" smtClean="0"/>
              <a:t>supersaturation</a:t>
            </a:r>
            <a:r>
              <a:rPr lang="en-US" altLang="en-US" dirty="0" smtClean="0"/>
              <a:t> occurs as a result of aquatic growth and mechanical entrainment. The DO concentration for saturation is reduced as the water temperature rises which produces the monthly and seasonal variations.</a:t>
            </a:r>
          </a:p>
          <a:p>
            <a:pPr marL="241653" indent="-241653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altLang="en-US" dirty="0" smtClean="0"/>
              <a:t>Daily variations are controlled by photosynthesis and respiration. During the day when photosynthesis is at its peak you have maximum DO.</a:t>
            </a:r>
          </a:p>
          <a:p>
            <a:pPr marL="241653" indent="-241653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altLang="en-US" dirty="0" smtClean="0"/>
              <a:t>At night photosynthesis shuts down and organisms begin respiring and producing CO2.</a:t>
            </a:r>
          </a:p>
          <a:p>
            <a:pPr marL="241653" indent="-241653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altLang="en-US" dirty="0" smtClean="0"/>
              <a:t>DO drop in June is likely due to an algae bloom producing lots of oxygen in the day followed by a drop off in DO production at night but with the respiration process of the algae dominating and taking up the available DO during the night</a:t>
            </a:r>
          </a:p>
          <a:p>
            <a:pPr marL="241653" indent="-241653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altLang="en-US" dirty="0" smtClean="0"/>
              <a:t>If you go out at 10 everyday you’re going to get 120% and think everything’s great and you’re not aware of the DO sag at night that stress the fish.</a:t>
            </a:r>
          </a:p>
          <a:p>
            <a:pPr marL="241653" indent="-241653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altLang="en-US" dirty="0" smtClean="0"/>
              <a:t>In winter less aquatic growth so less DO production and swings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146A3228-E466-4235-BB6F-ADB6F87FDBE5}" type="slidenum">
              <a:rPr lang="en-US" smtClean="0"/>
              <a:pPr eaLnBrk="1" hangingPunct="1">
                <a:defRPr/>
              </a:pPr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41653" indent="-241653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altLang="en-US" smtClean="0"/>
              <a:t>This slide shows the relation between turbidity and streamflow. </a:t>
            </a:r>
          </a:p>
          <a:p>
            <a:pPr marL="241653" indent="-241653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altLang="en-US" smtClean="0"/>
              <a:t>Turbidity is a good surrogate for suspended sediment or TSS</a:t>
            </a:r>
          </a:p>
          <a:p>
            <a:pPr marL="241653" indent="-241653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altLang="en-US" smtClean="0"/>
              <a:t>In a natural stream you often see a first flush of sediment during the high flows that occur after a long period of low flow. (snowmelt in ID)</a:t>
            </a:r>
          </a:p>
          <a:p>
            <a:pPr marL="241653" indent="-241653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altLang="en-US" smtClean="0"/>
              <a:t>After this flush the sediment concentrations are often lower even during a higher flow event.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468D5D44-8819-4F32-BAF0-AA2666505BB2}" type="slidenum">
              <a:rPr lang="en-US" smtClean="0">
                <a:solidFill>
                  <a:prstClr val="black"/>
                </a:solidFill>
              </a:rPr>
              <a:pPr eaLnBrk="1" hangingPunct="1">
                <a:defRPr/>
              </a:pPr>
              <a:t>31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 this slide we have 4 types of data shown</a:t>
            </a:r>
          </a:p>
          <a:p>
            <a:pPr marL="241653" indent="-241653">
              <a:buFont typeface="+mj-lt"/>
              <a:buAutoNum type="arabicPeriod"/>
              <a:defRPr/>
            </a:pPr>
            <a:r>
              <a:rPr lang="en-US" dirty="0" err="1" smtClean="0"/>
              <a:t>Streamflow</a:t>
            </a:r>
            <a:r>
              <a:rPr lang="en-US" dirty="0" smtClean="0"/>
              <a:t> (</a:t>
            </a:r>
            <a:r>
              <a:rPr lang="en-US" dirty="0" err="1" smtClean="0"/>
              <a:t>cfs</a:t>
            </a:r>
            <a:r>
              <a:rPr lang="en-US" dirty="0" smtClean="0"/>
              <a:t>)</a:t>
            </a:r>
          </a:p>
          <a:p>
            <a:pPr marL="241653" indent="-241653">
              <a:buFont typeface="+mj-lt"/>
              <a:buAutoNum type="arabicPeriod"/>
              <a:defRPr/>
            </a:pPr>
            <a:r>
              <a:rPr lang="en-US" dirty="0" smtClean="0"/>
              <a:t>Suspended sediment concentration (mg/l) from discrete samples</a:t>
            </a:r>
          </a:p>
          <a:p>
            <a:pPr marL="241653" indent="-241653">
              <a:buFont typeface="+mj-lt"/>
              <a:buAutoNum type="arabicPeriod"/>
              <a:defRPr/>
            </a:pPr>
            <a:r>
              <a:rPr lang="en-US" dirty="0" smtClean="0"/>
              <a:t>LOADEST model results which are estimates of the sediment load based on </a:t>
            </a:r>
            <a:r>
              <a:rPr lang="en-US" dirty="0" err="1" smtClean="0"/>
              <a:t>streamflow</a:t>
            </a:r>
            <a:r>
              <a:rPr lang="en-US" dirty="0" smtClean="0"/>
              <a:t> and discrete samples</a:t>
            </a:r>
          </a:p>
          <a:p>
            <a:pPr marL="241653" indent="-241653">
              <a:buFont typeface="+mj-lt"/>
              <a:buAutoNum type="arabicPeriod"/>
              <a:defRPr/>
            </a:pPr>
            <a:r>
              <a:rPr lang="en-US" dirty="0" smtClean="0"/>
              <a:t>Continuous suspended sediment concentrations from an Acoustic Backscatter signal (similar to turbidity)</a:t>
            </a:r>
          </a:p>
          <a:p>
            <a:pPr>
              <a:buFont typeface="+mj-lt"/>
              <a:buNone/>
              <a:defRPr/>
            </a:pPr>
            <a:r>
              <a:rPr lang="en-US" dirty="0" smtClean="0"/>
              <a:t>This illustrates the disadvantage of using only a few discrete samples, even when coupled with flow, to estimate instantaneous or even daily loads.</a:t>
            </a:r>
            <a:endParaRPr 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94344C89-5EEA-4F1F-8E55-8FEA36F6E065}" type="slidenum">
              <a:rPr lang="en-US" smtClean="0">
                <a:solidFill>
                  <a:prstClr val="black"/>
                </a:solidFill>
              </a:rPr>
              <a:pPr eaLnBrk="1" hangingPunct="1">
                <a:defRPr/>
              </a:pPr>
              <a:t>32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Establishing the objectives of monitoring is the first step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2BD4DD5-F18A-450D-8315-EE1B6F07AC9A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084CC860-3990-444B-A289-23073E742CB5}" type="slidenum">
              <a:rPr lang="en-US" smtClean="0">
                <a:solidFill>
                  <a:prstClr val="black"/>
                </a:solidFill>
              </a:rPr>
              <a:pPr eaLnBrk="1" hangingPunct="1">
                <a:defRPr/>
              </a:pPr>
              <a:t>33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E9E93985-114D-4BF7-8EF1-3C7A0671902C}" type="slidenum">
              <a:rPr lang="en-US" smtClean="0">
                <a:solidFill>
                  <a:prstClr val="black"/>
                </a:solidFill>
              </a:rPr>
              <a:pPr eaLnBrk="1" hangingPunct="1">
                <a:defRPr/>
              </a:pPr>
              <a:t>34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5A42C30F-C3B6-43F2-8F86-58E19B1F5A78}" type="slidenum">
              <a:rPr lang="en-US" smtClean="0">
                <a:solidFill>
                  <a:prstClr val="black"/>
                </a:solidFill>
              </a:rPr>
              <a:pPr eaLnBrk="1" hangingPunct="1">
                <a:defRPr/>
              </a:pPr>
              <a:t>35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43CBDE4-B799-49A7-8D7D-0DF7787AED43}" type="slidenum">
              <a:rPr lang="en-US" smtClean="0">
                <a:solidFill>
                  <a:prstClr val="black"/>
                </a:solidFill>
              </a:rPr>
              <a:pPr eaLnBrk="1" hangingPunct="1">
                <a:defRPr/>
              </a:pPr>
              <a:t>36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FFC80ED-5D10-4B5B-AAC4-5CAD0316D8C6}" type="slidenum">
              <a:rPr lang="en-US" altLang="en-US" smtClean="0"/>
              <a:pPr/>
              <a:t>37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FBB882F-3CE7-42B6-B5C0-BA1F99939679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Once the objectives are established the monitoring plan can be designed to achieve the intended goals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8596C77-9103-401B-A608-A592E93730BC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Current flow through electrodes and sample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0162A6-D344-48BC-A383-5A2C3387BD4B}" type="slidenum">
              <a:rPr lang="en-US" altLang="en-US" sz="1200" smtClean="0"/>
              <a:pPr eaLnBrk="1" hangingPunct="1"/>
              <a:t>13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/>
          <a:lstStyle/>
          <a:p>
            <a:pPr>
              <a:defRPr/>
            </a:pPr>
            <a:r>
              <a:rPr lang="en-US" sz="1100" dirty="0" smtClean="0"/>
              <a:t>BASED ON OWSC TESTING</a:t>
            </a:r>
          </a:p>
          <a:p>
            <a:pPr>
              <a:defRPr/>
            </a:pPr>
            <a:r>
              <a:rPr lang="en-US" sz="1100" dirty="0" smtClean="0"/>
              <a:t>Less susceptible to fouling because no oxygen is consumed.</a:t>
            </a:r>
          </a:p>
          <a:p>
            <a:pPr>
              <a:defRPr/>
            </a:pPr>
            <a:r>
              <a:rPr lang="en-US" sz="1100" dirty="0" smtClean="0"/>
              <a:t>Less susceptible to calibration drift because there is no electrochemical reaction that causes probe behavior to change.</a:t>
            </a:r>
          </a:p>
          <a:p>
            <a:pPr>
              <a:defRPr/>
            </a:pPr>
            <a:r>
              <a:rPr lang="en-US" sz="1100" dirty="0" smtClean="0"/>
              <a:t>Still need to worry about micro environments when the probe may become isolated from the environment that we are trying to measure.</a:t>
            </a:r>
          </a:p>
          <a:p>
            <a:pPr>
              <a:defRPr/>
            </a:pPr>
            <a:r>
              <a:rPr lang="en-US" sz="1100" dirty="0" smtClean="0"/>
              <a:t>More rugged in that it is much more difficult to damage the probe by hitting it with the sensor guard or aquatic bugs from puncturing holes in the membrane.</a:t>
            </a:r>
          </a:p>
          <a:p>
            <a:pPr indent="4763">
              <a:lnSpc>
                <a:spcPct val="90000"/>
              </a:lnSpc>
              <a:defRPr/>
            </a:pPr>
            <a:endParaRPr lang="en-US" sz="1100" dirty="0" smtClean="0"/>
          </a:p>
          <a:p>
            <a:pPr indent="4763">
              <a:lnSpc>
                <a:spcPct val="90000"/>
              </a:lnSpc>
              <a:defRPr/>
            </a:pPr>
            <a:r>
              <a:rPr lang="en-US" sz="1100" dirty="0" smtClean="0"/>
              <a:t>Clark cells are dependent upon rate</a:t>
            </a:r>
            <a:br>
              <a:rPr lang="en-US" sz="1100" dirty="0" smtClean="0"/>
            </a:br>
            <a:r>
              <a:rPr lang="en-US" sz="1100" dirty="0" smtClean="0"/>
              <a:t>  of O</a:t>
            </a:r>
            <a:r>
              <a:rPr lang="en-US" sz="1100" baseline="-25000" dirty="0" smtClean="0"/>
              <a:t>2</a:t>
            </a:r>
            <a:r>
              <a:rPr lang="en-US" sz="1100" dirty="0" smtClean="0"/>
              <a:t> transfer</a:t>
            </a:r>
          </a:p>
          <a:p>
            <a:pPr indent="4763">
              <a:lnSpc>
                <a:spcPct val="90000"/>
              </a:lnSpc>
              <a:defRPr/>
            </a:pPr>
            <a:endParaRPr lang="en-US" sz="1100" dirty="0" smtClean="0"/>
          </a:p>
          <a:p>
            <a:pPr indent="4763">
              <a:lnSpc>
                <a:spcPct val="90000"/>
              </a:lnSpc>
              <a:defRPr/>
            </a:pPr>
            <a:r>
              <a:rPr lang="en-US" sz="1100" dirty="0" smtClean="0"/>
              <a:t> Optical sensors do not consume oxygen</a:t>
            </a:r>
          </a:p>
          <a:p>
            <a:pPr>
              <a:defRPr/>
            </a:pPr>
            <a:endParaRPr lang="en-US" sz="110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Optical Sensor:</a:t>
            </a:r>
          </a:p>
          <a:p>
            <a:r>
              <a:rPr lang="en-US" altLang="en-US" smtClean="0"/>
              <a:t>0-50 mg/L of operational range for the optical sensor.</a:t>
            </a:r>
          </a:p>
          <a:p>
            <a:r>
              <a:rPr lang="en-US" altLang="en-US" smtClean="0"/>
              <a:t>0-20 mg/L +-.1 mg/L or 1% of reading, whichever is greater.</a:t>
            </a:r>
          </a:p>
          <a:p>
            <a:r>
              <a:rPr lang="en-US" altLang="en-US" smtClean="0"/>
              <a:t>20 – 50 mg/L +- 15%</a:t>
            </a:r>
          </a:p>
          <a:p>
            <a:endParaRPr lang="en-US" altLang="en-US" smtClean="0"/>
          </a:p>
          <a:p>
            <a:r>
              <a:rPr lang="en-US" altLang="en-US" smtClean="0"/>
              <a:t>Clark Cell Sensor</a:t>
            </a:r>
          </a:p>
          <a:p>
            <a:r>
              <a:rPr lang="en-US" altLang="en-US" smtClean="0"/>
              <a:t>0-20 mg/L is 0.2 mg/L or 2%, whichever is greater.</a:t>
            </a:r>
          </a:p>
          <a:p>
            <a:r>
              <a:rPr lang="en-US" altLang="en-US" smtClean="0"/>
              <a:t>20-50 mg/L is +- 6% of reading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Once the objectives are established the monitoring plan can be designed to achieve the intended goals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1CE3103-7827-4D2B-B95E-28B0871F5769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5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558D673-0B4F-454A-B06A-DCC37C8E389A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54" tIns="48328" rIns="96654" bIns="48328"/>
          <a:lstStyle/>
          <a:p>
            <a:pPr eaLnBrk="1" hangingPunct="1"/>
            <a:r>
              <a:rPr lang="en-US" altLang="en-US" smtClean="0"/>
              <a:t>Slide 75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4"/>
          <p:cNvSpPr>
            <a:spLocks/>
          </p:cNvSpPr>
          <p:nvPr/>
        </p:nvSpPr>
        <p:spPr bwMode="hidden">
          <a:xfrm>
            <a:off x="0" y="0"/>
            <a:ext cx="9140825" cy="2819400"/>
          </a:xfrm>
          <a:custGeom>
            <a:avLst/>
            <a:gdLst>
              <a:gd name="T0" fmla="*/ 0 w 5740"/>
              <a:gd name="T1" fmla="*/ 0 h 1906"/>
              <a:gd name="T2" fmla="*/ 0 w 5740"/>
              <a:gd name="T3" fmla="*/ 2147483647 h 1906"/>
              <a:gd name="T4" fmla="*/ 2147483647 w 5740"/>
              <a:gd name="T5" fmla="*/ 2147483647 h 1906"/>
              <a:gd name="T6" fmla="*/ 2147483647 w 5740"/>
              <a:gd name="T7" fmla="*/ 0 h 1906"/>
              <a:gd name="T8" fmla="*/ 0 w 5740"/>
              <a:gd name="T9" fmla="*/ 0 h 1906"/>
              <a:gd name="T10" fmla="*/ 0 w 5740"/>
              <a:gd name="T11" fmla="*/ 0 h 19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0" h="1906">
                <a:moveTo>
                  <a:pt x="0" y="0"/>
                </a:moveTo>
                <a:lnTo>
                  <a:pt x="0" y="1906"/>
                </a:lnTo>
                <a:lnTo>
                  <a:pt x="5740" y="1906"/>
                </a:lnTo>
                <a:lnTo>
                  <a:pt x="574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3E4C99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2" descr="C:\Users\Steve\Downloads\Documents\Steve\Business\FreeFlow\Marketing\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663" y="5786438"/>
            <a:ext cx="1204912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6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700314" y="1388381"/>
            <a:ext cx="7772400" cy="1920875"/>
          </a:xfrm>
          <a:effectLst/>
        </p:spPr>
        <p:txBody>
          <a:bodyPr/>
          <a:lstStyle>
            <a:lvl1pPr>
              <a:defRPr sz="54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5157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5475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0F457204-7009-4F86-B105-CE1EC9CF4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9923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7717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8880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8880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0100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4"/>
          <p:cNvSpPr>
            <a:spLocks/>
          </p:cNvSpPr>
          <p:nvPr/>
        </p:nvSpPr>
        <p:spPr bwMode="hidden">
          <a:xfrm>
            <a:off x="0" y="0"/>
            <a:ext cx="9140825" cy="2819400"/>
          </a:xfrm>
          <a:custGeom>
            <a:avLst/>
            <a:gdLst>
              <a:gd name="T0" fmla="*/ 0 w 5740"/>
              <a:gd name="T1" fmla="*/ 0 h 1906"/>
              <a:gd name="T2" fmla="*/ 0 w 5740"/>
              <a:gd name="T3" fmla="*/ 2147483647 h 1906"/>
              <a:gd name="T4" fmla="*/ 2147483647 w 5740"/>
              <a:gd name="T5" fmla="*/ 2147483647 h 1906"/>
              <a:gd name="T6" fmla="*/ 2147483647 w 5740"/>
              <a:gd name="T7" fmla="*/ 0 h 1906"/>
              <a:gd name="T8" fmla="*/ 0 w 5740"/>
              <a:gd name="T9" fmla="*/ 0 h 1906"/>
              <a:gd name="T10" fmla="*/ 0 w 5740"/>
              <a:gd name="T11" fmla="*/ 0 h 19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0" h="1906">
                <a:moveTo>
                  <a:pt x="0" y="0"/>
                </a:moveTo>
                <a:lnTo>
                  <a:pt x="0" y="1906"/>
                </a:lnTo>
                <a:lnTo>
                  <a:pt x="5740" y="1906"/>
                </a:lnTo>
                <a:lnTo>
                  <a:pt x="574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3E4C99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C:\Users\Steve\Downloads\Documents\Steve\Business\FreeFlow\Marketing\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75325"/>
            <a:ext cx="120491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6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700314" y="1388381"/>
            <a:ext cx="7772400" cy="1920875"/>
          </a:xfrm>
          <a:effectLst/>
        </p:spPr>
        <p:txBody>
          <a:bodyPr/>
          <a:lstStyle>
            <a:lvl1pPr>
              <a:defRPr sz="54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2B5A5F8F-06D9-456B-9554-9D3D803CF12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5157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5475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5C636D11-DBD5-4047-BA83-D94985439D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8336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8106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Steve\Downloads\Documents\Steve\Business\FreeFlow\Marketing\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86438"/>
            <a:ext cx="1204913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42" y="2200729"/>
            <a:ext cx="7772400" cy="1362075"/>
          </a:xfrm>
        </p:spPr>
        <p:txBody>
          <a:bodyPr anchor="t"/>
          <a:lstStyle>
            <a:lvl1pPr algn="ctr">
              <a:defRPr sz="48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27" y="3574371"/>
            <a:ext cx="7772400" cy="1500187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4401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973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973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4737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1868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3590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07407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65026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2582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677655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329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8880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8880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2016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 userDrawn="1"/>
        </p:nvSpPr>
        <p:spPr bwMode="auto">
          <a:xfrm>
            <a:off x="0" y="276225"/>
            <a:ext cx="91440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 b="1" i="1" smtClean="0">
                <a:solidFill>
                  <a:schemeClr val="tx2"/>
                </a:solidFill>
                <a:latin typeface="Arial" charset="0"/>
              </a:rPr>
              <a:t>Continuous Water-Quality Monitors Workshop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42" y="2200729"/>
            <a:ext cx="7772400" cy="1362075"/>
          </a:xfrm>
        </p:spPr>
        <p:txBody>
          <a:bodyPr anchor="t"/>
          <a:lstStyle>
            <a:lvl1pPr algn="ctr">
              <a:defRPr sz="48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27" y="3574371"/>
            <a:ext cx="7772400" cy="1500187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39750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973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973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3505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661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8401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34943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08785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42558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hidden">
          <a:xfrm>
            <a:off x="0" y="0"/>
            <a:ext cx="9140825" cy="2819400"/>
          </a:xfrm>
          <a:custGeom>
            <a:avLst/>
            <a:gdLst>
              <a:gd name="T0" fmla="*/ 0 w 5740"/>
              <a:gd name="T1" fmla="*/ 0 h 1906"/>
              <a:gd name="T2" fmla="*/ 0 w 5740"/>
              <a:gd name="T3" fmla="*/ 2147483647 h 1906"/>
              <a:gd name="T4" fmla="*/ 2147483647 w 5740"/>
              <a:gd name="T5" fmla="*/ 2147483647 h 1906"/>
              <a:gd name="T6" fmla="*/ 2147483647 w 5740"/>
              <a:gd name="T7" fmla="*/ 0 h 1906"/>
              <a:gd name="T8" fmla="*/ 0 w 5740"/>
              <a:gd name="T9" fmla="*/ 0 h 1906"/>
              <a:gd name="T10" fmla="*/ 0 w 5740"/>
              <a:gd name="T11" fmla="*/ 0 h 19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0" h="1906">
                <a:moveTo>
                  <a:pt x="0" y="0"/>
                </a:moveTo>
                <a:lnTo>
                  <a:pt x="0" y="1906"/>
                </a:lnTo>
                <a:lnTo>
                  <a:pt x="5740" y="1906"/>
                </a:lnTo>
                <a:lnTo>
                  <a:pt x="574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3E4C99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25" r:id="rId2"/>
    <p:sldLayoutId id="214748423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 b="1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Blip>
          <a:blip r:embed="rId13"/>
        </a:buBlip>
        <a:defRPr sz="2400" b="1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 b="1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b="1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b="1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b="1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b="1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b="1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hidden">
          <a:xfrm>
            <a:off x="0" y="0"/>
            <a:ext cx="9140825" cy="2819400"/>
          </a:xfrm>
          <a:custGeom>
            <a:avLst/>
            <a:gdLst>
              <a:gd name="T0" fmla="*/ 0 w 5740"/>
              <a:gd name="T1" fmla="*/ 0 h 1906"/>
              <a:gd name="T2" fmla="*/ 0 w 5740"/>
              <a:gd name="T3" fmla="*/ 2147483647 h 1906"/>
              <a:gd name="T4" fmla="*/ 2147483647 w 5740"/>
              <a:gd name="T5" fmla="*/ 2147483647 h 1906"/>
              <a:gd name="T6" fmla="*/ 2147483647 w 5740"/>
              <a:gd name="T7" fmla="*/ 0 h 1906"/>
              <a:gd name="T8" fmla="*/ 0 w 5740"/>
              <a:gd name="T9" fmla="*/ 0 h 1906"/>
              <a:gd name="T10" fmla="*/ 0 w 5740"/>
              <a:gd name="T11" fmla="*/ 0 h 19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0" h="1906">
                <a:moveTo>
                  <a:pt x="0" y="0"/>
                </a:moveTo>
                <a:lnTo>
                  <a:pt x="0" y="1906"/>
                </a:lnTo>
                <a:lnTo>
                  <a:pt x="5740" y="1906"/>
                </a:lnTo>
                <a:lnTo>
                  <a:pt x="574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3E4C99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97358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 b="1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Blip>
          <a:blip r:embed="rId13"/>
        </a:buBlip>
        <a:defRPr sz="2400" b="1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 b="1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b="1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b="1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b="1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b="1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b="1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 sz="quarter"/>
          </p:nvPr>
        </p:nvSpPr>
        <p:spPr>
          <a:xfrm>
            <a:off x="536575" y="1928813"/>
            <a:ext cx="8124825" cy="1920875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en-US" sz="4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of Continuous Water-Quality Monitoring</a:t>
            </a:r>
            <a:br>
              <a:rPr lang="en-US" altLang="en-US" sz="4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4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892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Sensors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Content Placeholder 6" descr="insitu2.bmp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074863" y="2308225"/>
            <a:ext cx="5065712" cy="3759200"/>
          </a:xfrm>
        </p:spPr>
      </p:pic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2743200" y="1698625"/>
            <a:ext cx="3744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/>
              <a:t>Troll</a:t>
            </a:r>
          </a:p>
        </p:txBody>
      </p:sp>
    </p:spTree>
    <p:extLst>
      <p:ext uri="{BB962C8B-B14F-4D97-AF65-F5344CB8AC3E}">
        <p14:creationId xmlns:p14="http://schemas.microsoft.com/office/powerpoint/2010/main" xmlns="" val="191521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7"/>
          <p:cNvSpPr txBox="1">
            <a:spLocks noChangeArrowheads="1"/>
          </p:cNvSpPr>
          <p:nvPr/>
        </p:nvSpPr>
        <p:spPr bwMode="auto">
          <a:xfrm>
            <a:off x="2786063" y="1727200"/>
            <a:ext cx="37449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 err="1"/>
              <a:t>Hydrolab</a:t>
            </a:r>
            <a:endParaRPr lang="en-US" altLang="en-US" sz="3600" dirty="0"/>
          </a:p>
        </p:txBody>
      </p:sp>
      <p:pic>
        <p:nvPicPr>
          <p:cNvPr id="11268" name="Content Placeholder 9" descr="ds5X_sensors.jpg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51375" y="2540000"/>
            <a:ext cx="4102100" cy="3395663"/>
          </a:xfrm>
        </p:spPr>
      </p:pic>
      <p:pic>
        <p:nvPicPr>
          <p:cNvPr id="11269" name="Content Placeholder 8" descr="landing_ds5x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19088" y="2492375"/>
            <a:ext cx="3889375" cy="3584575"/>
          </a:xfrm>
        </p:spPr>
      </p:pic>
      <p:sp>
        <p:nvSpPr>
          <p:cNvPr id="6" name="Title 3"/>
          <p:cNvSpPr txBox="1">
            <a:spLocks/>
          </p:cNvSpPr>
          <p:nvPr/>
        </p:nvSpPr>
        <p:spPr bwMode="auto">
          <a:xfrm>
            <a:off x="609600" y="19775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Garamond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Garamond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Garamond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r>
              <a:rPr lang="en-US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Sensors</a:t>
            </a:r>
            <a:endParaRPr lang="en-US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667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Thermistor</a:t>
            </a:r>
          </a:p>
          <a:p>
            <a:r>
              <a:rPr lang="en-US" altLang="en-US" smtClean="0"/>
              <a:t>Resistance changes with temperature</a:t>
            </a:r>
          </a:p>
          <a:p>
            <a:r>
              <a:rPr lang="en-US" altLang="en-US" smtClean="0"/>
              <a:t>Resistance converted to temperature using algorithm</a:t>
            </a:r>
          </a:p>
          <a:p>
            <a:r>
              <a:rPr lang="en-US" altLang="en-US" smtClean="0"/>
              <a:t>Common unit:  degrees Celsius</a:t>
            </a:r>
          </a:p>
        </p:txBody>
      </p:sp>
    </p:spTree>
    <p:extLst>
      <p:ext uri="{BB962C8B-B14F-4D97-AF65-F5344CB8AC3E}">
        <p14:creationId xmlns:p14="http://schemas.microsoft.com/office/powerpoint/2010/main" xmlns="" val="43366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Specific Conductance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smtClean="0"/>
              <a:t>Measure of the water’s ability to conduct electrical current</a:t>
            </a:r>
          </a:p>
          <a:p>
            <a:r>
              <a:rPr lang="en-US" altLang="en-US" sz="2800" smtClean="0"/>
              <a:t>Electrodes must be submerged in water</a:t>
            </a:r>
          </a:p>
          <a:p>
            <a:r>
              <a:rPr lang="en-US" altLang="en-US" sz="2800" smtClean="0"/>
              <a:t>Approximate measure of the amount of dissolved solids or ions in water</a:t>
            </a:r>
          </a:p>
          <a:p>
            <a:r>
              <a:rPr lang="en-US" altLang="en-US" sz="2800" smtClean="0"/>
              <a:t>Specific conductance is conductance “normalized” to 25 degrees C</a:t>
            </a:r>
          </a:p>
          <a:p>
            <a:r>
              <a:rPr lang="en-US" altLang="en-US" sz="2800" smtClean="0"/>
              <a:t>Common unit: uS/cm (microSiemens per centimeter), also umhos/cm (same units)</a:t>
            </a:r>
          </a:p>
        </p:txBody>
      </p:sp>
    </p:spTree>
    <p:extLst>
      <p:ext uri="{BB962C8B-B14F-4D97-AF65-F5344CB8AC3E}">
        <p14:creationId xmlns:p14="http://schemas.microsoft.com/office/powerpoint/2010/main" xmlns="" val="335694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Salinity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Not measured directly</a:t>
            </a:r>
          </a:p>
          <a:p>
            <a:r>
              <a:rPr lang="en-US" altLang="en-US" smtClean="0"/>
              <a:t>Computed parameter based on conductivity and temperature</a:t>
            </a:r>
          </a:p>
          <a:p>
            <a:r>
              <a:rPr lang="en-US" altLang="en-US" smtClean="0"/>
              <a:t>Essentially measuring the amount of chloride in water</a:t>
            </a:r>
          </a:p>
          <a:p>
            <a:r>
              <a:rPr lang="en-US" altLang="en-US" smtClean="0"/>
              <a:t>Common unit: ppt (parts per thousand)</a:t>
            </a:r>
          </a:p>
        </p:txBody>
      </p:sp>
    </p:spTree>
    <p:extLst>
      <p:ext uri="{BB962C8B-B14F-4D97-AF65-F5344CB8AC3E}">
        <p14:creationId xmlns:p14="http://schemas.microsoft.com/office/powerpoint/2010/main" xmlns="" val="96244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pH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4973638"/>
          </a:xfrm>
        </p:spPr>
        <p:txBody>
          <a:bodyPr/>
          <a:lstStyle/>
          <a:p>
            <a:r>
              <a:rPr lang="en-US" altLang="en-US" sz="2400" dirty="0" smtClean="0"/>
              <a:t>Measure of acid/base characteristics</a:t>
            </a:r>
          </a:p>
          <a:p>
            <a:r>
              <a:rPr lang="en-US" altLang="en-US" sz="2400" dirty="0" smtClean="0"/>
              <a:t>pH 7.0 = neutral</a:t>
            </a:r>
          </a:p>
          <a:p>
            <a:r>
              <a:rPr lang="en-US" altLang="en-US" sz="2400" dirty="0" smtClean="0"/>
              <a:t>pH &gt; 7.0 = alkaline/basic</a:t>
            </a:r>
          </a:p>
          <a:p>
            <a:r>
              <a:rPr lang="en-US" altLang="en-US" sz="2400" dirty="0" smtClean="0"/>
              <a:t>pH &lt; 7.0 = acidic</a:t>
            </a:r>
          </a:p>
          <a:p>
            <a:r>
              <a:rPr lang="en-US" altLang="en-US" sz="2400" dirty="0" smtClean="0"/>
              <a:t>Measures differential of  hydrogen ions (H+) inside/outside of electrode</a:t>
            </a:r>
          </a:p>
          <a:p>
            <a:r>
              <a:rPr lang="en-US" altLang="en-US" sz="2400" dirty="0" smtClean="0"/>
              <a:t>Common unit:  standard pH units</a:t>
            </a:r>
          </a:p>
        </p:txBody>
      </p:sp>
    </p:spTree>
    <p:extLst>
      <p:ext uri="{BB962C8B-B14F-4D97-AF65-F5344CB8AC3E}">
        <p14:creationId xmlns:p14="http://schemas.microsoft.com/office/powerpoint/2010/main" xmlns="" val="401487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Dissolved Oxygen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2 major types</a:t>
            </a:r>
          </a:p>
          <a:p>
            <a:pPr lvl="1"/>
            <a:r>
              <a:rPr lang="en-US" altLang="en-US" smtClean="0"/>
              <a:t>Rapid pulse Clark cell</a:t>
            </a:r>
          </a:p>
          <a:p>
            <a:pPr lvl="1"/>
            <a:r>
              <a:rPr lang="en-US" altLang="en-US" smtClean="0"/>
              <a:t>Optical </a:t>
            </a:r>
          </a:p>
          <a:p>
            <a:r>
              <a:rPr lang="en-US" altLang="en-US" smtClean="0"/>
              <a:t>Common units: mg/L and % saturation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22191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Advantages of Optical Sensors</a:t>
            </a:r>
          </a:p>
        </p:txBody>
      </p:sp>
      <p:sp>
        <p:nvSpPr>
          <p:cNvPr id="1843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smtClean="0">
                <a:solidFill>
                  <a:schemeClr val="accent2"/>
                </a:solidFill>
              </a:rPr>
              <a:t>Less</a:t>
            </a:r>
            <a:r>
              <a:rPr lang="en-US" altLang="en-US" sz="3600" smtClean="0"/>
              <a:t> susceptible to FOULING</a:t>
            </a:r>
          </a:p>
          <a:p>
            <a:r>
              <a:rPr lang="en-US" altLang="en-US" sz="3600" smtClean="0">
                <a:solidFill>
                  <a:schemeClr val="accent2"/>
                </a:solidFill>
              </a:rPr>
              <a:t>Less</a:t>
            </a:r>
            <a:r>
              <a:rPr lang="en-US" altLang="en-US" sz="3600" smtClean="0"/>
              <a:t> susceptible to CALIBRATION DRIFT</a:t>
            </a:r>
          </a:p>
          <a:p>
            <a:r>
              <a:rPr lang="en-US" altLang="en-US" sz="3600" smtClean="0"/>
              <a:t>Sensors require </a:t>
            </a:r>
            <a:r>
              <a:rPr lang="en-US" altLang="en-US" sz="3600" smtClean="0">
                <a:solidFill>
                  <a:schemeClr val="accent2"/>
                </a:solidFill>
              </a:rPr>
              <a:t>fewer</a:t>
            </a:r>
            <a:r>
              <a:rPr lang="en-US" altLang="en-US" sz="3600" smtClean="0"/>
              <a:t> site visits </a:t>
            </a:r>
          </a:p>
          <a:p>
            <a:r>
              <a:rPr lang="en-US" altLang="en-US" sz="3600" smtClean="0">
                <a:solidFill>
                  <a:schemeClr val="accent2"/>
                </a:solidFill>
              </a:rPr>
              <a:t>Still</a:t>
            </a:r>
            <a:r>
              <a:rPr lang="en-US" altLang="en-US" sz="3600" smtClean="0"/>
              <a:t> need routine cleaning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56260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Advantages of Optical Sensors, cont.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458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2800" smtClean="0"/>
          </a:p>
          <a:p>
            <a:pPr>
              <a:lnSpc>
                <a:spcPct val="80000"/>
              </a:lnSpc>
            </a:pPr>
            <a:r>
              <a:rPr lang="en-US" altLang="en-US" sz="3600" smtClean="0"/>
              <a:t>More rugged</a:t>
            </a:r>
          </a:p>
          <a:p>
            <a:pPr>
              <a:lnSpc>
                <a:spcPct val="80000"/>
              </a:lnSpc>
            </a:pPr>
            <a:r>
              <a:rPr lang="en-US" altLang="en-US" sz="3600" smtClean="0"/>
              <a:t>Greater range of operation</a:t>
            </a:r>
          </a:p>
          <a:p>
            <a:pPr>
              <a:lnSpc>
                <a:spcPct val="80000"/>
              </a:lnSpc>
            </a:pPr>
            <a:r>
              <a:rPr lang="en-US" altLang="en-US" sz="3600" smtClean="0"/>
              <a:t>More accurate readings at low DO</a:t>
            </a:r>
          </a:p>
          <a:p>
            <a:pPr>
              <a:lnSpc>
                <a:spcPct val="80000"/>
              </a:lnSpc>
            </a:pPr>
            <a:r>
              <a:rPr lang="en-US" altLang="en-US" sz="3600" smtClean="0"/>
              <a:t>No need for stirring</a:t>
            </a:r>
          </a:p>
          <a:p>
            <a:pPr>
              <a:lnSpc>
                <a:spcPct val="80000"/>
              </a:lnSpc>
            </a:pPr>
            <a:r>
              <a:rPr lang="en-US" altLang="en-US" sz="3600" smtClean="0"/>
              <a:t>Not strongly affected by temperature </a:t>
            </a:r>
          </a:p>
          <a:p>
            <a:pPr>
              <a:lnSpc>
                <a:spcPct val="80000"/>
              </a:lnSpc>
            </a:pPr>
            <a:endParaRPr lang="en-US" altLang="en-US" sz="2800" smtClean="0"/>
          </a:p>
        </p:txBody>
      </p:sp>
    </p:spTree>
    <p:extLst>
      <p:ext uri="{BB962C8B-B14F-4D97-AF65-F5344CB8AC3E}">
        <p14:creationId xmlns:p14="http://schemas.microsoft.com/office/powerpoint/2010/main" xmlns="" val="57432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Turbidity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Measure of water clarity</a:t>
            </a:r>
          </a:p>
          <a:p>
            <a:r>
              <a:rPr lang="en-US" altLang="en-US" smtClean="0"/>
              <a:t>Light is emitted, scatters off particles</a:t>
            </a:r>
          </a:p>
          <a:p>
            <a:r>
              <a:rPr lang="en-US" altLang="en-US" smtClean="0"/>
              <a:t>Amount of light scattered at 90 degrees is measured</a:t>
            </a:r>
          </a:p>
          <a:p>
            <a:r>
              <a:rPr lang="en-US" altLang="en-US" smtClean="0"/>
              <a:t>Common units (depends on probe): </a:t>
            </a:r>
          </a:p>
          <a:p>
            <a:pPr lvl="1"/>
            <a:r>
              <a:rPr lang="en-US" altLang="en-US" smtClean="0"/>
              <a:t>NTU (nephelometric turbidity units)</a:t>
            </a:r>
          </a:p>
          <a:p>
            <a:pPr lvl="1"/>
            <a:r>
              <a:rPr lang="en-US" altLang="en-US" smtClean="0"/>
              <a:t>FNU (formazin turbidity units)</a:t>
            </a:r>
          </a:p>
        </p:txBody>
      </p:sp>
    </p:spTree>
    <p:extLst>
      <p:ext uri="{BB962C8B-B14F-4D97-AF65-F5344CB8AC3E}">
        <p14:creationId xmlns:p14="http://schemas.microsoft.com/office/powerpoint/2010/main" xmlns="" val="47161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482600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en-US" sz="4400" smtClean="0"/>
              <a:t>Purpose of Monitoring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42913" y="1523093"/>
            <a:ext cx="8229600" cy="4485821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Define the objectives of the water quality monitoring project</a:t>
            </a:r>
          </a:p>
          <a:p>
            <a:pPr marL="971550" lvl="1" indent="-514350" eaLnBrk="1" hangingPunct="1">
              <a:buFont typeface="Garamond" pitchFamily="18" charset="0"/>
              <a:buAutoNum type="arabicPeriod"/>
            </a:pPr>
            <a:r>
              <a:rPr lang="en-US" altLang="en-US" dirty="0"/>
              <a:t>Environmental impacts of effluent</a:t>
            </a:r>
          </a:p>
          <a:p>
            <a:pPr marL="971550" lvl="1" indent="-514350" eaLnBrk="1" hangingPunct="1">
              <a:buFont typeface="Garamond" pitchFamily="18" charset="0"/>
              <a:buAutoNum type="arabicPeriod"/>
            </a:pPr>
            <a:r>
              <a:rPr lang="en-US" altLang="en-US" dirty="0"/>
              <a:t>Contaminant alerts</a:t>
            </a:r>
          </a:p>
          <a:p>
            <a:pPr marL="971550" lvl="1" indent="-514350" eaLnBrk="1" hangingPunct="1">
              <a:buFont typeface="Garamond" pitchFamily="18" charset="0"/>
              <a:buAutoNum type="arabicPeriod"/>
            </a:pPr>
            <a:r>
              <a:rPr lang="en-US" altLang="en-US" dirty="0"/>
              <a:t>Plume tracking</a:t>
            </a:r>
          </a:p>
          <a:p>
            <a:pPr marL="971550" lvl="1" indent="-514350" eaLnBrk="1" hangingPunct="1">
              <a:buFont typeface="Garamond" pitchFamily="18" charset="0"/>
              <a:buAutoNum type="arabicPeriod"/>
            </a:pPr>
            <a:r>
              <a:rPr lang="en-US" altLang="en-US" dirty="0" smtClean="0"/>
              <a:t>Trends</a:t>
            </a:r>
          </a:p>
          <a:p>
            <a:pPr marL="57150" indent="0" eaLnBrk="1" hangingPunct="1">
              <a:buNone/>
            </a:pPr>
            <a:endParaRPr lang="en-US" alt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36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3600" dirty="0" smtClean="0"/>
              <a:t>    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Turbidity</a:t>
            </a:r>
            <a:endParaRPr lang="en-US" dirty="0"/>
          </a:p>
        </p:txBody>
      </p:sp>
      <p:pic>
        <p:nvPicPr>
          <p:cNvPr id="21507" name="Picture 2" descr="YSI 6136 Turbidity Sens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8" name="Group 29"/>
          <p:cNvGrpSpPr>
            <a:grpSpLocks/>
          </p:cNvGrpSpPr>
          <p:nvPr/>
        </p:nvGrpSpPr>
        <p:grpSpPr bwMode="auto">
          <a:xfrm>
            <a:off x="3810000" y="1371600"/>
            <a:ext cx="5029200" cy="4724400"/>
            <a:chOff x="4876800" y="2895600"/>
            <a:chExt cx="4267200" cy="3733800"/>
          </a:xfrm>
        </p:grpSpPr>
        <p:sp>
          <p:nvSpPr>
            <p:cNvPr id="21510" name="Rectangle 5"/>
            <p:cNvSpPr>
              <a:spLocks noChangeArrowheads="1"/>
            </p:cNvSpPr>
            <p:nvPr/>
          </p:nvSpPr>
          <p:spPr bwMode="auto">
            <a:xfrm>
              <a:off x="4876800" y="2895600"/>
              <a:ext cx="4114800" cy="37338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/>
            </a:p>
          </p:txBody>
        </p:sp>
        <p:sp>
          <p:nvSpPr>
            <p:cNvPr id="21511" name="Oval 6"/>
            <p:cNvSpPr>
              <a:spLocks noChangeArrowheads="1"/>
            </p:cNvSpPr>
            <p:nvPr/>
          </p:nvSpPr>
          <p:spPr bwMode="auto">
            <a:xfrm>
              <a:off x="7239000" y="3733800"/>
              <a:ext cx="1066800" cy="1066800"/>
            </a:xfrm>
            <a:prstGeom prst="ellipse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/>
            </a:p>
          </p:txBody>
        </p:sp>
        <p:pic>
          <p:nvPicPr>
            <p:cNvPr id="21512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3810000"/>
              <a:ext cx="888230" cy="1185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3" name="Right Arrow 8"/>
            <p:cNvSpPr>
              <a:spLocks noChangeArrowheads="1"/>
            </p:cNvSpPr>
            <p:nvPr/>
          </p:nvSpPr>
          <p:spPr bwMode="auto">
            <a:xfrm>
              <a:off x="6172200" y="4114800"/>
              <a:ext cx="990600" cy="381000"/>
            </a:xfrm>
            <a:prstGeom prst="rightArrow">
              <a:avLst>
                <a:gd name="adj1" fmla="val 50000"/>
                <a:gd name="adj2" fmla="val 50002"/>
              </a:avLst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/>
            </a:p>
          </p:txBody>
        </p:sp>
        <p:cxnSp>
          <p:nvCxnSpPr>
            <p:cNvPr id="21514" name="Straight Arrow Connector 10"/>
            <p:cNvCxnSpPr>
              <a:cxnSpLocks noChangeShapeType="1"/>
              <a:stCxn id="21511" idx="4"/>
            </p:cNvCxnSpPr>
            <p:nvPr/>
          </p:nvCxnSpPr>
          <p:spPr bwMode="auto">
            <a:xfrm rot="5400000">
              <a:off x="7276306" y="5295900"/>
              <a:ext cx="991394" cy="794"/>
            </a:xfrm>
            <a:prstGeom prst="straightConnector1">
              <a:avLst/>
            </a:prstGeom>
            <a:noFill/>
            <a:ln w="476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515" name="Straight Arrow Connector 12"/>
            <p:cNvCxnSpPr>
              <a:cxnSpLocks noChangeShapeType="1"/>
            </p:cNvCxnSpPr>
            <p:nvPr/>
          </p:nvCxnSpPr>
          <p:spPr bwMode="auto">
            <a:xfrm flipV="1">
              <a:off x="7315200" y="3048000"/>
              <a:ext cx="1066800" cy="8382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516" name="Straight Arrow Connector 14"/>
            <p:cNvCxnSpPr>
              <a:cxnSpLocks noChangeShapeType="1"/>
            </p:cNvCxnSpPr>
            <p:nvPr/>
          </p:nvCxnSpPr>
          <p:spPr bwMode="auto">
            <a:xfrm>
              <a:off x="7772400" y="4419600"/>
              <a:ext cx="838200" cy="7620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517" name="Straight Arrow Connector 16"/>
            <p:cNvCxnSpPr>
              <a:cxnSpLocks noChangeShapeType="1"/>
            </p:cNvCxnSpPr>
            <p:nvPr/>
          </p:nvCxnSpPr>
          <p:spPr bwMode="auto">
            <a:xfrm>
              <a:off x="7467600" y="4343400"/>
              <a:ext cx="1371600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518" name="Straight Arrow Connector 19"/>
            <p:cNvCxnSpPr>
              <a:cxnSpLocks noChangeShapeType="1"/>
            </p:cNvCxnSpPr>
            <p:nvPr/>
          </p:nvCxnSpPr>
          <p:spPr bwMode="auto">
            <a:xfrm rot="10800000" flipV="1">
              <a:off x="7010400" y="4495800"/>
              <a:ext cx="762000" cy="5334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519" name="Straight Arrow Connector 21"/>
            <p:cNvCxnSpPr>
              <a:cxnSpLocks noChangeShapeType="1"/>
            </p:cNvCxnSpPr>
            <p:nvPr/>
          </p:nvCxnSpPr>
          <p:spPr bwMode="auto">
            <a:xfrm rot="16200000" flipV="1">
              <a:off x="7162800" y="3505200"/>
              <a:ext cx="914400" cy="3048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1520" name="Oval 23"/>
            <p:cNvSpPr>
              <a:spLocks noChangeArrowheads="1"/>
            </p:cNvSpPr>
            <p:nvPr/>
          </p:nvSpPr>
          <p:spPr bwMode="auto">
            <a:xfrm>
              <a:off x="7543800" y="5867400"/>
              <a:ext cx="381000" cy="381000"/>
            </a:xfrm>
            <a:prstGeom prst="ellipse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/>
            </a:p>
          </p:txBody>
        </p:sp>
        <p:sp>
          <p:nvSpPr>
            <p:cNvPr id="21521" name="TextBox 24"/>
            <p:cNvSpPr txBox="1">
              <a:spLocks noChangeArrowheads="1"/>
            </p:cNvSpPr>
            <p:nvPr/>
          </p:nvSpPr>
          <p:spPr bwMode="auto">
            <a:xfrm>
              <a:off x="5562600" y="5486400"/>
              <a:ext cx="182880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600"/>
                <a:t>Detector measures how much light is scattered at 90 degrees</a:t>
              </a:r>
            </a:p>
          </p:txBody>
        </p:sp>
        <p:sp>
          <p:nvSpPr>
            <p:cNvPr id="21522" name="TextBox 25"/>
            <p:cNvSpPr txBox="1">
              <a:spLocks noChangeArrowheads="1"/>
            </p:cNvSpPr>
            <p:nvPr/>
          </p:nvSpPr>
          <p:spPr bwMode="auto">
            <a:xfrm>
              <a:off x="5029200" y="3505200"/>
              <a:ext cx="1524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>
                  <a:latin typeface="Arial" pitchFamily="34" charset="0"/>
                  <a:cs typeface="Arial" pitchFamily="34" charset="0"/>
                </a:rPr>
                <a:t>Light source</a:t>
              </a:r>
            </a:p>
          </p:txBody>
        </p:sp>
        <p:sp>
          <p:nvSpPr>
            <p:cNvPr id="21523" name="TextBox 26"/>
            <p:cNvSpPr txBox="1">
              <a:spLocks noChangeArrowheads="1"/>
            </p:cNvSpPr>
            <p:nvPr/>
          </p:nvSpPr>
          <p:spPr bwMode="auto">
            <a:xfrm>
              <a:off x="7391400" y="4038600"/>
              <a:ext cx="8382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>
                  <a:latin typeface="Arial" pitchFamily="34" charset="0"/>
                  <a:cs typeface="Arial" pitchFamily="34" charset="0"/>
                </a:rPr>
                <a:t>Sample</a:t>
              </a:r>
            </a:p>
          </p:txBody>
        </p:sp>
        <p:sp>
          <p:nvSpPr>
            <p:cNvPr id="21524" name="TextBox 27"/>
            <p:cNvSpPr txBox="1">
              <a:spLocks noChangeArrowheads="1"/>
            </p:cNvSpPr>
            <p:nvPr/>
          </p:nvSpPr>
          <p:spPr bwMode="auto">
            <a:xfrm>
              <a:off x="7924800" y="5867400"/>
              <a:ext cx="1219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>
                  <a:latin typeface="Arial" pitchFamily="34" charset="0"/>
                  <a:cs typeface="Arial" pitchFamily="34" charset="0"/>
                </a:rPr>
                <a:t>Detector</a:t>
              </a:r>
            </a:p>
          </p:txBody>
        </p:sp>
      </p:grpSp>
      <p:sp>
        <p:nvSpPr>
          <p:cNvPr id="21509" name="TextBox 30"/>
          <p:cNvSpPr txBox="1">
            <a:spLocks noChangeArrowheads="1"/>
          </p:cNvSpPr>
          <p:nvPr/>
        </p:nvSpPr>
        <p:spPr bwMode="auto">
          <a:xfrm>
            <a:off x="381000" y="5181600"/>
            <a:ext cx="3124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/>
              <a:t>Photo courtesy of Sontek YSI Inc.</a:t>
            </a:r>
          </a:p>
        </p:txBody>
      </p:sp>
    </p:spTree>
    <p:extLst>
      <p:ext uri="{BB962C8B-B14F-4D97-AF65-F5344CB8AC3E}">
        <p14:creationId xmlns:p14="http://schemas.microsoft.com/office/powerpoint/2010/main" xmlns="" val="326358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508000" y="1292225"/>
            <a:ext cx="8164513" cy="51228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Installation type</a:t>
            </a:r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Flow through</a:t>
            </a:r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In situ</a:t>
            </a:r>
          </a:p>
          <a:p>
            <a:pPr marL="1371600" lvl="2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internal logger and power</a:t>
            </a:r>
          </a:p>
          <a:p>
            <a:pPr marL="1371600" lvl="2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external logger and power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4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/>
              <a:t>  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</a:t>
            </a:r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en-US" sz="4400" smtClean="0"/>
              <a:t>Design of Monitoring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66" name="Straight Arrow Connector 14"/>
          <p:cNvCxnSpPr>
            <a:cxnSpLocks noChangeShapeType="1"/>
          </p:cNvCxnSpPr>
          <p:nvPr/>
        </p:nvCxnSpPr>
        <p:spPr bwMode="auto">
          <a:xfrm flipV="1">
            <a:off x="5791200" y="2714625"/>
            <a:ext cx="1204913" cy="812800"/>
          </a:xfrm>
          <a:prstGeom prst="straightConnector1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126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9400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cs typeface="Times New Roman" pitchFamily="18" charset="0"/>
              </a:rPr>
              <a:t>Flow through system</a:t>
            </a:r>
          </a:p>
        </p:txBody>
      </p:sp>
      <p:pic>
        <p:nvPicPr>
          <p:cNvPr id="11268" name="Picture 1027" descr="EPSN0075_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9350"/>
            <a:ext cx="9144000" cy="4873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313" y="4949825"/>
            <a:ext cx="30194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Water from river outlet </a:t>
            </a:r>
          </a:p>
        </p:txBody>
      </p:sp>
      <p:cxnSp>
        <p:nvCxnSpPr>
          <p:cNvPr id="11270" name="Straight Arrow Connector 5"/>
          <p:cNvCxnSpPr>
            <a:cxnSpLocks noChangeShapeType="1"/>
          </p:cNvCxnSpPr>
          <p:nvPr/>
        </p:nvCxnSpPr>
        <p:spPr bwMode="auto">
          <a:xfrm flipV="1">
            <a:off x="5630863" y="5051425"/>
            <a:ext cx="377825" cy="173038"/>
          </a:xfrm>
          <a:prstGeom prst="straightConnector1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1271" name="Straight Arrow Connector 7"/>
          <p:cNvCxnSpPr>
            <a:cxnSpLocks noChangeShapeType="1"/>
          </p:cNvCxnSpPr>
          <p:nvPr/>
        </p:nvCxnSpPr>
        <p:spPr bwMode="auto">
          <a:xfrm flipV="1">
            <a:off x="10334625" y="3860800"/>
            <a:ext cx="768350" cy="465138"/>
          </a:xfrm>
          <a:prstGeom prst="straightConnector1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1272" name="Straight Arrow Connector 10"/>
          <p:cNvCxnSpPr>
            <a:cxnSpLocks noChangeShapeType="1"/>
          </p:cNvCxnSpPr>
          <p:nvPr/>
        </p:nvCxnSpPr>
        <p:spPr bwMode="auto">
          <a:xfrm flipV="1">
            <a:off x="-2598738" y="0"/>
            <a:ext cx="2119313" cy="1422400"/>
          </a:xfrm>
          <a:prstGeom prst="straightConnector1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4848225" y="4803775"/>
            <a:ext cx="1117600" cy="247650"/>
          </a:xfrm>
          <a:prstGeom prst="straightConnector1">
            <a:avLst/>
          </a:prstGeom>
          <a:noFill/>
          <a:ln w="15875" cap="rnd" cmpd="sng" algn="ctr">
            <a:solidFill>
              <a:schemeClr val="bg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bg2"/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Flow through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Advantages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Secure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Reduced fouling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Real-time data access</a:t>
            </a:r>
          </a:p>
          <a:p>
            <a:pPr marL="571500" indent="-514350">
              <a:defRPr/>
            </a:pPr>
            <a:r>
              <a:rPr lang="en-US" dirty="0" smtClean="0"/>
              <a:t>Disadvantages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Requires AC electric service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More maintenance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Results can be less accurate (turbidity)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093788"/>
          </a:xfrm>
        </p:spPr>
        <p:txBody>
          <a:bodyPr/>
          <a:lstStyle/>
          <a:p>
            <a:r>
              <a:rPr lang="en-US" altLang="en-US" sz="4400" smtClean="0"/>
              <a:t>In situ (external logger) </a:t>
            </a:r>
          </a:p>
        </p:txBody>
      </p:sp>
      <p:pic>
        <p:nvPicPr>
          <p:cNvPr id="13315" name="Picture 4" descr="P00025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488" y="1117600"/>
            <a:ext cx="8709025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 situ (external logger)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Advantages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Data are secure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Real-time data access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err="1" smtClean="0"/>
              <a:t>Instream</a:t>
            </a:r>
            <a:r>
              <a:rPr lang="en-US" dirty="0" smtClean="0"/>
              <a:t> monitoring often yields more accurate results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No AC requirement permits remote sites</a:t>
            </a:r>
          </a:p>
          <a:p>
            <a:pPr marL="571500" indent="-514350">
              <a:defRPr/>
            </a:pPr>
            <a:r>
              <a:rPr lang="en-US" dirty="0" smtClean="0"/>
              <a:t>Disadvantages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err="1" smtClean="0"/>
              <a:t>Sonde</a:t>
            </a:r>
            <a:r>
              <a:rPr lang="en-US" dirty="0" smtClean="0"/>
              <a:t> and probes are vulnerable </a:t>
            </a:r>
            <a:r>
              <a:rPr lang="en-US" smtClean="0"/>
              <a:t>to vandalism and loss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Probes are subject to fouling and damage from debris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8788" y="0"/>
            <a:ext cx="8229600" cy="842963"/>
          </a:xfrm>
        </p:spPr>
        <p:txBody>
          <a:bodyPr/>
          <a:lstStyle/>
          <a:p>
            <a:r>
              <a:rPr lang="en-US" altLang="en-US" sz="4400" smtClean="0"/>
              <a:t>In situ (internal logger) </a:t>
            </a:r>
          </a:p>
        </p:txBody>
      </p:sp>
      <p:sp>
        <p:nvSpPr>
          <p:cNvPr id="15363" name="Content Placeholder 5"/>
          <p:cNvSpPr>
            <a:spLocks noGrp="1"/>
          </p:cNvSpPr>
          <p:nvPr>
            <p:ph sz="quarter" idx="4"/>
          </p:nvPr>
        </p:nvSpPr>
        <p:spPr>
          <a:xfrm>
            <a:off x="0" y="1204913"/>
            <a:ext cx="9144000" cy="46593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altLang="en-US" sz="4900" smtClean="0"/>
          </a:p>
          <a:p>
            <a:pPr>
              <a:buFont typeface="Wingdings" pitchFamily="2" charset="2"/>
              <a:buNone/>
            </a:pPr>
            <a:endParaRPr lang="en-US" altLang="en-US" sz="4900" smtClean="0"/>
          </a:p>
        </p:txBody>
      </p:sp>
      <p:pic>
        <p:nvPicPr>
          <p:cNvPr id="15364" name="Picture 5" descr="Mar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5" y="1016000"/>
            <a:ext cx="9140825" cy="603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 situ (internal logger)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Advantages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Remote locations possible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err="1" smtClean="0"/>
              <a:t>Instream</a:t>
            </a:r>
            <a:r>
              <a:rPr lang="en-US" dirty="0" smtClean="0"/>
              <a:t> monitoring often yields more accurate results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Less maintenance</a:t>
            </a:r>
          </a:p>
          <a:p>
            <a:pPr marL="571500" indent="-514350">
              <a:defRPr/>
            </a:pPr>
            <a:r>
              <a:rPr lang="en-US" dirty="0" smtClean="0"/>
              <a:t>Disadvantages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Telemetry not an option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err="1" smtClean="0"/>
              <a:t>Sonde</a:t>
            </a:r>
            <a:r>
              <a:rPr lang="en-US" dirty="0" smtClean="0"/>
              <a:t>, probes, and data are vulnerable to vandalism and loss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Probes are subject to fouling and damage from debris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Continuous Water Quality Monitoring</a:t>
            </a:r>
          </a:p>
        </p:txBody>
      </p:sp>
      <p:sp>
        <p:nvSpPr>
          <p:cNvPr id="5123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en-US" u="sng" smtClean="0"/>
              <a:t>Advantages	</a:t>
            </a:r>
            <a:r>
              <a:rPr lang="en-US" altLang="en-US" smtClean="0"/>
              <a:t>	</a:t>
            </a:r>
          </a:p>
        </p:txBody>
      </p:sp>
      <p:sp>
        <p:nvSpPr>
          <p:cNvPr id="5124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mtClean="0"/>
              <a:t>Needed in rapidly changing systems</a:t>
            </a:r>
          </a:p>
          <a:p>
            <a:r>
              <a:rPr lang="en-US" altLang="en-US" smtClean="0"/>
              <a:t>Provides better understanding of interaction between constituents</a:t>
            </a:r>
          </a:p>
          <a:p>
            <a:r>
              <a:rPr lang="en-US" altLang="en-US" smtClean="0"/>
              <a:t>Provides better understanding of transport processes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5125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altLang="en-US" u="sng" smtClean="0"/>
              <a:t>Disadvantages</a:t>
            </a:r>
          </a:p>
        </p:txBody>
      </p:sp>
      <p:sp>
        <p:nvSpPr>
          <p:cNvPr id="5126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altLang="en-US" smtClean="0"/>
              <a:t>Equipment costs are greater</a:t>
            </a:r>
          </a:p>
          <a:p>
            <a:r>
              <a:rPr lang="en-US" altLang="en-US" smtClean="0"/>
              <a:t>Operation and maintenance costs are greater</a:t>
            </a:r>
          </a:p>
          <a:p>
            <a:r>
              <a:rPr lang="en-US" altLang="en-US" smtClean="0"/>
              <a:t>Vulnerable to damage and/or loss</a:t>
            </a:r>
          </a:p>
        </p:txBody>
      </p:sp>
    </p:spTree>
    <p:extLst>
      <p:ext uri="{BB962C8B-B14F-4D97-AF65-F5344CB8AC3E}">
        <p14:creationId xmlns:p14="http://schemas.microsoft.com/office/powerpoint/2010/main" xmlns="" val="380806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r>
              <a:rPr lang="en-US" altLang="en-US" smtClean="0"/>
              <a:t>Relations Between Parameters</a:t>
            </a:r>
            <a:br>
              <a:rPr lang="en-US" altLang="en-US" smtClean="0"/>
            </a:br>
            <a:r>
              <a:rPr lang="en-US" altLang="en-US" smtClean="0"/>
              <a:t>DO and pH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1520371"/>
            <a:ext cx="4191000" cy="2369458"/>
          </a:xfrm>
        </p:spPr>
        <p:txBody>
          <a:bodyPr/>
          <a:lstStyle/>
          <a:p>
            <a:r>
              <a:rPr lang="en-US" altLang="en-US" dirty="0" smtClean="0"/>
              <a:t>DO and pH track together</a:t>
            </a:r>
          </a:p>
          <a:p>
            <a:r>
              <a:rPr lang="en-US" altLang="en-US" dirty="0" smtClean="0"/>
              <a:t>Diurnal Pattern</a:t>
            </a:r>
          </a:p>
          <a:p>
            <a:r>
              <a:rPr lang="en-US" altLang="en-US" dirty="0" smtClean="0"/>
              <a:t>Why?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395413"/>
            <a:ext cx="5173663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9658" y="4012406"/>
            <a:ext cx="37265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Aquatic organisms produce CO2 at night combining with H20 to form H2CO3 (</a:t>
            </a:r>
            <a:r>
              <a:rPr lang="en-US" altLang="en-US" dirty="0" smtClean="0"/>
              <a:t>carbonic </a:t>
            </a:r>
            <a:r>
              <a:rPr lang="en-US" altLang="en-US" dirty="0"/>
              <a:t>acid) causing pH to go down.</a:t>
            </a:r>
          </a:p>
        </p:txBody>
      </p:sp>
    </p:spTree>
    <p:extLst>
      <p:ext uri="{BB962C8B-B14F-4D97-AF65-F5344CB8AC3E}">
        <p14:creationId xmlns:p14="http://schemas.microsoft.com/office/powerpoint/2010/main" xmlns="" val="161136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598488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en-US" sz="4400" dirty="0" smtClean="0"/>
              <a:t>How will data be used 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42913" y="1609725"/>
            <a:ext cx="8229600" cy="4862513"/>
          </a:xfrm>
        </p:spPr>
        <p:txBody>
          <a:bodyPr/>
          <a:lstStyle/>
          <a:p>
            <a:pPr lvl="1" eaLnBrk="1" hangingPunct="1">
              <a:buClr>
                <a:srgbClr val="000099"/>
              </a:buClr>
            </a:pPr>
            <a:r>
              <a:rPr lang="en-US" altLang="en-US" dirty="0" smtClean="0"/>
              <a:t>Investigate variations in water quality</a:t>
            </a:r>
          </a:p>
          <a:p>
            <a:pPr marL="1371600" lvl="2" indent="-457200" eaLnBrk="1" hangingPunct="1">
              <a:buClr>
                <a:srgbClr val="000099"/>
              </a:buClr>
              <a:buFont typeface="Garamond" pitchFamily="18" charset="0"/>
              <a:buAutoNum type="arabicPeriod"/>
            </a:pPr>
            <a:r>
              <a:rPr lang="en-US" altLang="en-US" dirty="0" smtClean="0"/>
              <a:t>Event</a:t>
            </a:r>
          </a:p>
          <a:p>
            <a:pPr marL="1371600" lvl="2" indent="-457200" eaLnBrk="1" hangingPunct="1">
              <a:buClr>
                <a:srgbClr val="000099"/>
              </a:buClr>
              <a:buFont typeface="Garamond" pitchFamily="18" charset="0"/>
              <a:buAutoNum type="arabicPeriod"/>
            </a:pPr>
            <a:r>
              <a:rPr lang="en-US" altLang="en-US" dirty="0" smtClean="0"/>
              <a:t>Diurnal</a:t>
            </a:r>
          </a:p>
          <a:p>
            <a:pPr marL="1371600" lvl="2" indent="-457200" eaLnBrk="1" hangingPunct="1">
              <a:buClr>
                <a:srgbClr val="000099"/>
              </a:buClr>
              <a:buFont typeface="Garamond" pitchFamily="18" charset="0"/>
              <a:buAutoNum type="arabicPeriod"/>
            </a:pPr>
            <a:r>
              <a:rPr lang="en-US" altLang="en-US" dirty="0" smtClean="0"/>
              <a:t>Monthly</a:t>
            </a:r>
          </a:p>
          <a:p>
            <a:pPr marL="1371600" lvl="2" indent="-457200" eaLnBrk="1" hangingPunct="1">
              <a:buClr>
                <a:srgbClr val="000099"/>
              </a:buClr>
              <a:buFont typeface="Garamond" pitchFamily="18" charset="0"/>
              <a:buAutoNum type="arabicPeriod"/>
            </a:pPr>
            <a:r>
              <a:rPr lang="en-US" altLang="en-US" dirty="0" smtClean="0"/>
              <a:t>Seasonal</a:t>
            </a:r>
          </a:p>
          <a:p>
            <a:pPr marL="1371600" lvl="2" indent="-457200" eaLnBrk="1" hangingPunct="1">
              <a:buClr>
                <a:srgbClr val="000099"/>
              </a:buClr>
              <a:buFont typeface="Garamond" pitchFamily="18" charset="0"/>
              <a:buAutoNum type="arabicPeriod"/>
            </a:pPr>
            <a:r>
              <a:rPr lang="en-US" altLang="en-US" dirty="0" smtClean="0"/>
              <a:t>Annual</a:t>
            </a:r>
          </a:p>
          <a:p>
            <a:pPr lvl="1" eaLnBrk="1" hangingPunct="1">
              <a:buClr>
                <a:srgbClr val="000099"/>
              </a:buClr>
            </a:pPr>
            <a:r>
              <a:rPr lang="en-US" altLang="en-US" dirty="0" smtClean="0"/>
              <a:t>Evaluate loads (requires flows)</a:t>
            </a:r>
          </a:p>
          <a:p>
            <a:pPr lvl="1" eaLnBrk="1" hangingPunct="1">
              <a:buClr>
                <a:srgbClr val="000099"/>
              </a:buClr>
            </a:pPr>
            <a:r>
              <a:rPr lang="en-US" altLang="en-US" dirty="0" smtClean="0"/>
              <a:t>Regulations (daily mean, max, min)</a:t>
            </a:r>
          </a:p>
          <a:p>
            <a:pPr lvl="1" eaLnBrk="1" hangingPunct="1">
              <a:buClr>
                <a:srgbClr val="000099"/>
              </a:buClr>
            </a:pPr>
            <a:r>
              <a:rPr lang="en-US" altLang="en-US" dirty="0" smtClean="0"/>
              <a:t>Threshold warnings</a:t>
            </a:r>
          </a:p>
          <a:p>
            <a:pPr lvl="1" eaLnBrk="1" hangingPunct="1">
              <a:buClr>
                <a:srgbClr val="000099"/>
              </a:buClr>
            </a:pPr>
            <a:r>
              <a:rPr lang="en-US" altLang="en-US" dirty="0" smtClean="0"/>
              <a:t>Development of surrogate relations</a:t>
            </a:r>
          </a:p>
          <a:p>
            <a:pPr eaLnBrk="1" hangingPunct="1">
              <a:buClr>
                <a:srgbClr val="000099"/>
              </a:buClr>
              <a:buFont typeface="Wingdings" pitchFamily="2" charset="2"/>
              <a:buChar char=""/>
            </a:pPr>
            <a:endParaRPr lang="en-US" altLang="en-US" sz="36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3600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3600" dirty="0" smtClean="0"/>
              <a:t>    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609600"/>
          </a:xfrm>
        </p:spPr>
        <p:txBody>
          <a:bodyPr/>
          <a:lstStyle/>
          <a:p>
            <a:pPr eaLnBrk="1" hangingPunct="1"/>
            <a:r>
              <a:rPr lang="en-US" altLang="en-US" smtClean="0"/>
              <a:t>Relations Between Parameters</a:t>
            </a:r>
            <a:br>
              <a:rPr lang="en-US" altLang="en-US" smtClean="0"/>
            </a:br>
            <a:r>
              <a:rPr lang="en-US" altLang="en-US" smtClean="0"/>
              <a:t>DO and Temperature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28600" y="1655763"/>
            <a:ext cx="3048000" cy="4973637"/>
          </a:xfrm>
        </p:spPr>
        <p:txBody>
          <a:bodyPr/>
          <a:lstStyle/>
          <a:p>
            <a:r>
              <a:rPr lang="en-US" altLang="en-US" smtClean="0"/>
              <a:t>Super-saturated DO </a:t>
            </a:r>
          </a:p>
          <a:p>
            <a:r>
              <a:rPr lang="en-US" altLang="en-US" smtClean="0"/>
              <a:t>DO crash in June</a:t>
            </a:r>
          </a:p>
          <a:p>
            <a:r>
              <a:rPr lang="en-US" altLang="en-US" smtClean="0"/>
              <a:t>Variation in DO changes seasonally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7875" y="1295400"/>
            <a:ext cx="58261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2475" y="1371600"/>
            <a:ext cx="48355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r>
              <a:rPr lang="en-US" altLang="en-US" smtClean="0"/>
              <a:t>Relations Between Parameters</a:t>
            </a:r>
            <a:br>
              <a:rPr lang="en-US" altLang="en-US" smtClean="0"/>
            </a:br>
            <a:r>
              <a:rPr lang="en-US" altLang="en-US" smtClean="0"/>
              <a:t>Turbidity –vs- Discharge</a:t>
            </a:r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533400" y="1676400"/>
            <a:ext cx="800100" cy="3657600"/>
          </a:xfrm>
          <a:prstGeom prst="ellipse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384675" y="2324100"/>
            <a:ext cx="571500" cy="3390900"/>
          </a:xfrm>
          <a:prstGeom prst="ellipse">
            <a:avLst/>
          </a:prstGeom>
          <a:noFill/>
          <a:ln w="158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765675" y="1809750"/>
            <a:ext cx="571500" cy="3905250"/>
          </a:xfrm>
          <a:prstGeom prst="ellipse">
            <a:avLst/>
          </a:prstGeom>
          <a:noFill/>
          <a:ln w="158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48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Discrete vs Continuous Monitoring</a:t>
            </a: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14400" y="1241425"/>
            <a:ext cx="7315200" cy="56451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4623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Other Surrogate Possibilities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2103438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114800"/>
                <a:gridCol w="4114800"/>
              </a:tblGrid>
              <a:tr h="3658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Continuous Parameter(s)</a:t>
                      </a:r>
                      <a:endParaRPr lang="en-US" sz="1800" dirty="0"/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Surrogate Constituent</a:t>
                      </a:r>
                      <a:endParaRPr lang="en-US" sz="1800" dirty="0"/>
                    </a:p>
                  </a:txBody>
                  <a:tcPr marT="45738" marB="45738"/>
                </a:tc>
              </a:tr>
              <a:tr h="3658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Specific</a:t>
                      </a:r>
                      <a:r>
                        <a:rPr lang="en-US" sz="1800" baseline="0" dirty="0" smtClean="0"/>
                        <a:t> Conductance</a:t>
                      </a:r>
                      <a:endParaRPr lang="en-US" sz="1800" dirty="0"/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TDS, Total</a:t>
                      </a:r>
                      <a:r>
                        <a:rPr lang="en-US" sz="1800" baseline="0" dirty="0" smtClean="0"/>
                        <a:t> Nitrogen</a:t>
                      </a:r>
                      <a:endParaRPr lang="en-US" sz="1800" dirty="0"/>
                    </a:p>
                  </a:txBody>
                  <a:tcPr marT="45738" marB="45738"/>
                </a:tc>
              </a:tr>
              <a:tr h="64016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Turbidity</a:t>
                      </a:r>
                      <a:endParaRPr lang="en-US" sz="1800" dirty="0"/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Suspended Sediment, Total Phosphorous</a:t>
                      </a:r>
                      <a:endParaRPr lang="en-US" sz="1800" dirty="0"/>
                    </a:p>
                  </a:txBody>
                  <a:tcPr marT="45738" marB="45738"/>
                </a:tc>
              </a:tr>
              <a:tr h="3658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Turbidity + Temperature</a:t>
                      </a:r>
                      <a:endParaRPr lang="en-US" sz="1800" dirty="0"/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Bacteria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 marT="45738" marB="45738"/>
                </a:tc>
              </a:tr>
              <a:tr h="36581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8" marB="45738"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3581400"/>
            <a:ext cx="822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b="1" kern="0" dirty="0">
                <a:solidFill>
                  <a:srgbClr val="000514"/>
                </a:solidFill>
                <a:latin typeface="Arial"/>
                <a:cs typeface="Arial" pitchFamily="34" charset="0"/>
              </a:rPr>
              <a:t>Relations are developed using discrete samples and linear regression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b="1" kern="0" dirty="0">
                <a:solidFill>
                  <a:srgbClr val="000514"/>
                </a:solidFill>
                <a:latin typeface="Arial"/>
                <a:cs typeface="Arial" pitchFamily="34" charset="0"/>
              </a:rPr>
              <a:t>Regression model used to synthesize continuous record of target parameters that are difficult to monitor.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b="1" kern="0" dirty="0">
                <a:solidFill>
                  <a:srgbClr val="000514"/>
                </a:solidFill>
                <a:latin typeface="Arial" pitchFamily="34" charset="0"/>
                <a:cs typeface="Arial" pitchFamily="34" charset="0"/>
              </a:rPr>
              <a:t>Parameter -</a:t>
            </a:r>
            <a:r>
              <a:rPr lang="en-US" sz="2800" b="1" kern="0" dirty="0" err="1">
                <a:solidFill>
                  <a:srgbClr val="000514"/>
                </a:solidFill>
                <a:latin typeface="Arial" pitchFamily="34" charset="0"/>
                <a:cs typeface="Arial" pitchFamily="34" charset="0"/>
              </a:rPr>
              <a:t>vs</a:t>
            </a:r>
            <a:r>
              <a:rPr lang="en-US" sz="2800" b="1" kern="0" dirty="0">
                <a:solidFill>
                  <a:srgbClr val="000514"/>
                </a:solidFill>
                <a:latin typeface="Arial" pitchFamily="34" charset="0"/>
                <a:cs typeface="Arial" pitchFamily="34" charset="0"/>
              </a:rPr>
              <a:t>- surrogate relations are not universal but site specific</a:t>
            </a:r>
          </a:p>
        </p:txBody>
      </p:sp>
    </p:spTree>
    <p:extLst>
      <p:ext uri="{BB962C8B-B14F-4D97-AF65-F5344CB8AC3E}">
        <p14:creationId xmlns:p14="http://schemas.microsoft.com/office/powerpoint/2010/main" xmlns="" val="66971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Applications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2057400"/>
          </a:xfrm>
        </p:spPr>
        <p:txBody>
          <a:bodyPr/>
          <a:lstStyle/>
          <a:p>
            <a:r>
              <a:rPr lang="en-US" altLang="en-US" smtClean="0"/>
              <a:t>Continuous monitoring the constituent or its surrogate to aid in identifying occurrence and duration of water-quality parameters that exceed regulatory limits.</a:t>
            </a:r>
          </a:p>
        </p:txBody>
      </p:sp>
    </p:spTree>
    <p:extLst>
      <p:ext uri="{BB962C8B-B14F-4D97-AF65-F5344CB8AC3E}">
        <p14:creationId xmlns:p14="http://schemas.microsoft.com/office/powerpoint/2010/main" xmlns="" val="286604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r>
              <a:rPr lang="en-US" altLang="en-US" smtClean="0"/>
              <a:t>Relation between SC and TN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381000" y="914400"/>
          <a:ext cx="8458201" cy="542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292" name="Straight Connector 6"/>
          <p:cNvCxnSpPr>
            <a:cxnSpLocks noChangeShapeType="1"/>
          </p:cNvCxnSpPr>
          <p:nvPr/>
        </p:nvCxnSpPr>
        <p:spPr bwMode="auto">
          <a:xfrm>
            <a:off x="1114425" y="3095625"/>
            <a:ext cx="70104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293" name="Oval 5"/>
          <p:cNvSpPr>
            <a:spLocks noChangeArrowheads="1"/>
          </p:cNvSpPr>
          <p:nvPr/>
        </p:nvSpPr>
        <p:spPr bwMode="auto">
          <a:xfrm rot="5400000">
            <a:off x="4367213" y="5449888"/>
            <a:ext cx="433387" cy="1392237"/>
          </a:xfrm>
          <a:prstGeom prst="ellipse">
            <a:avLst/>
          </a:prstGeom>
          <a:noFill/>
          <a:ln w="158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40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Applications (cont)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800"/>
          </a:xfrm>
        </p:spPr>
        <p:txBody>
          <a:bodyPr/>
          <a:lstStyle/>
          <a:p>
            <a:r>
              <a:rPr lang="en-US" altLang="en-US" smtClean="0"/>
              <a:t>Identify and optimize periods for sample collection</a:t>
            </a:r>
          </a:p>
          <a:p>
            <a:r>
              <a:rPr lang="en-US" altLang="en-US" smtClean="0"/>
              <a:t>Quantify constituent loads (volume/time)</a:t>
            </a:r>
          </a:p>
          <a:p>
            <a:r>
              <a:rPr lang="en-US" altLang="en-US" smtClean="0"/>
              <a:t>Familiarity with the site and data will lead to a better understanding of physical processes and interactions between constituents</a:t>
            </a:r>
          </a:p>
        </p:txBody>
      </p:sp>
    </p:spTree>
    <p:extLst>
      <p:ext uri="{BB962C8B-B14F-4D97-AF65-F5344CB8AC3E}">
        <p14:creationId xmlns:p14="http://schemas.microsoft.com/office/powerpoint/2010/main" xmlns="" val="57846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 sz="quarter"/>
          </p:nvPr>
        </p:nvSpPr>
        <p:spPr>
          <a:xfrm>
            <a:off x="700088" y="1389063"/>
            <a:ext cx="7772400" cy="1920875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en-US" altLang="en-US" smtClean="0"/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en-US" sz="4400" smtClean="0"/>
              <a:t>Design of Monitoring Plan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682750"/>
            <a:ext cx="8229600" cy="4964113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Data requirements</a:t>
            </a:r>
          </a:p>
          <a:p>
            <a:pPr marL="971550" lvl="1" indent="-514350" eaLnBrk="1" hangingPunct="1">
              <a:buFont typeface="Garamond" pitchFamily="18" charset="0"/>
              <a:buAutoNum type="arabicPeriod"/>
            </a:pPr>
            <a:r>
              <a:rPr lang="en-US" altLang="en-US" dirty="0" smtClean="0"/>
              <a:t>Period and duration</a:t>
            </a:r>
          </a:p>
          <a:p>
            <a:pPr marL="1371600" lvl="2" indent="-514350" eaLnBrk="1" hangingPunct="1">
              <a:buFont typeface="Garamond" pitchFamily="18" charset="0"/>
              <a:buAutoNum type="arabicPeriod"/>
            </a:pPr>
            <a:r>
              <a:rPr lang="en-US" altLang="en-US" dirty="0" smtClean="0"/>
              <a:t>Seasonal</a:t>
            </a:r>
          </a:p>
          <a:p>
            <a:pPr marL="1371600" lvl="2" indent="-514350" eaLnBrk="1" hangingPunct="1">
              <a:buFont typeface="Garamond" pitchFamily="18" charset="0"/>
              <a:buAutoNum type="arabicPeriod"/>
            </a:pPr>
            <a:r>
              <a:rPr lang="en-US" altLang="en-US" dirty="0" smtClean="0"/>
              <a:t>Short term</a:t>
            </a:r>
          </a:p>
          <a:p>
            <a:pPr marL="1371600" lvl="2" indent="-514350" eaLnBrk="1" hangingPunct="1">
              <a:buFont typeface="Garamond" pitchFamily="18" charset="0"/>
              <a:buAutoNum type="arabicPeriod"/>
            </a:pPr>
            <a:r>
              <a:rPr lang="en-US" altLang="en-US" dirty="0" smtClean="0"/>
              <a:t>Long-term</a:t>
            </a:r>
          </a:p>
          <a:p>
            <a:pPr marL="971550" lvl="1" indent="-514350" eaLnBrk="1" hangingPunct="1">
              <a:buFont typeface="Garamond" pitchFamily="18" charset="0"/>
              <a:buAutoNum type="arabicPeriod"/>
            </a:pPr>
            <a:r>
              <a:rPr lang="en-US" altLang="en-US" dirty="0" smtClean="0"/>
              <a:t>Frequency of data collection</a:t>
            </a:r>
          </a:p>
          <a:p>
            <a:pPr marL="1371600" lvl="2" indent="-514350" eaLnBrk="1" hangingPunct="1">
              <a:buFont typeface="Garamond" pitchFamily="18" charset="0"/>
              <a:buAutoNum type="arabicPeriod"/>
            </a:pPr>
            <a:r>
              <a:rPr lang="en-US" altLang="en-US" dirty="0" smtClean="0"/>
              <a:t>Continuous or discrete</a:t>
            </a:r>
          </a:p>
          <a:p>
            <a:pPr marL="1371600" lvl="2" indent="-514350" eaLnBrk="1" hangingPunct="1">
              <a:buFont typeface="Garamond" pitchFamily="18" charset="0"/>
              <a:buAutoNum type="arabicPeriod"/>
            </a:pPr>
            <a:r>
              <a:rPr lang="en-US" altLang="en-US" dirty="0" smtClean="0"/>
              <a:t>15 minute, hourly, daily, monthly, etc…</a:t>
            </a:r>
          </a:p>
          <a:p>
            <a:pPr marL="971550" lvl="1" indent="-514350" eaLnBrk="1" hangingPunct="1">
              <a:buFont typeface="Garamond" pitchFamily="18" charset="0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Sensor selection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3600" dirty="0" smtClean="0"/>
              <a:t>    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Water-Quality Parameters</a:t>
            </a:r>
            <a:endParaRPr lang="en-US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Common parameters measured:</a:t>
            </a:r>
          </a:p>
          <a:p>
            <a:pPr lvl="1"/>
            <a:r>
              <a:rPr lang="en-US" altLang="en-US" smtClean="0"/>
              <a:t>Temperature</a:t>
            </a:r>
          </a:p>
          <a:p>
            <a:pPr lvl="1"/>
            <a:r>
              <a:rPr lang="en-US" altLang="en-US" smtClean="0"/>
              <a:t>Specific conductance</a:t>
            </a:r>
          </a:p>
          <a:p>
            <a:pPr lvl="1"/>
            <a:r>
              <a:rPr lang="en-US" altLang="en-US" smtClean="0"/>
              <a:t>Salinity (based on specific conductance)</a:t>
            </a:r>
          </a:p>
          <a:p>
            <a:pPr lvl="1"/>
            <a:r>
              <a:rPr lang="en-US" altLang="en-US" smtClean="0"/>
              <a:t>pH</a:t>
            </a:r>
          </a:p>
          <a:p>
            <a:pPr lvl="1"/>
            <a:r>
              <a:rPr lang="en-US" altLang="en-US" smtClean="0"/>
              <a:t>Dissolved oxygen</a:t>
            </a:r>
          </a:p>
          <a:p>
            <a:pPr lvl="1"/>
            <a:r>
              <a:rPr lang="en-US" altLang="en-US" smtClean="0"/>
              <a:t>Turbidity</a:t>
            </a:r>
          </a:p>
        </p:txBody>
      </p:sp>
    </p:spTree>
    <p:extLst>
      <p:ext uri="{BB962C8B-B14F-4D97-AF65-F5344CB8AC3E}">
        <p14:creationId xmlns:p14="http://schemas.microsoft.com/office/powerpoint/2010/main" xmlns="" val="422043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Typical Probe Specifications</a:t>
            </a:r>
            <a:endParaRPr lang="en-US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Maximum depth: 60 m</a:t>
            </a:r>
          </a:p>
          <a:p>
            <a:r>
              <a:rPr lang="en-US" altLang="en-US" dirty="0" smtClean="0"/>
              <a:t>Temperature: -5 to 50</a:t>
            </a:r>
            <a:r>
              <a:rPr lang="en-US" altLang="en-US" baseline="30000" dirty="0" smtClean="0"/>
              <a:t>o</a:t>
            </a:r>
            <a:r>
              <a:rPr lang="en-US" altLang="en-US" dirty="0" smtClean="0"/>
              <a:t> Celsius</a:t>
            </a:r>
          </a:p>
          <a:p>
            <a:r>
              <a:rPr lang="en-US" altLang="en-US" dirty="0" smtClean="0"/>
              <a:t>Specific conductance: 0 to 100 </a:t>
            </a:r>
            <a:r>
              <a:rPr lang="en-US" altLang="en-US" dirty="0" err="1" smtClean="0"/>
              <a:t>mS</a:t>
            </a:r>
            <a:r>
              <a:rPr lang="en-US" altLang="en-US" dirty="0" smtClean="0"/>
              <a:t>/cm</a:t>
            </a:r>
          </a:p>
          <a:p>
            <a:r>
              <a:rPr lang="en-US" altLang="en-US" dirty="0" smtClean="0"/>
              <a:t>Salinity: 0 to 80 </a:t>
            </a:r>
            <a:r>
              <a:rPr lang="en-US" altLang="en-US" dirty="0" err="1" smtClean="0"/>
              <a:t>ppt</a:t>
            </a:r>
            <a:endParaRPr lang="en-US" altLang="en-US" dirty="0" smtClean="0"/>
          </a:p>
          <a:p>
            <a:r>
              <a:rPr lang="en-US" altLang="en-US" dirty="0" smtClean="0"/>
              <a:t>pH: 0 – 14 pH units</a:t>
            </a:r>
          </a:p>
          <a:p>
            <a:r>
              <a:rPr lang="en-US" altLang="en-US" dirty="0" smtClean="0"/>
              <a:t>Dissolved oxygen: 0 to 50 mg/L, 0 to 500 % saturation</a:t>
            </a:r>
          </a:p>
          <a:p>
            <a:r>
              <a:rPr lang="en-US" altLang="en-US" dirty="0" smtClean="0"/>
              <a:t>Turbidity: 0 to 1,000 NTU</a:t>
            </a:r>
          </a:p>
        </p:txBody>
      </p:sp>
    </p:spTree>
    <p:extLst>
      <p:ext uri="{BB962C8B-B14F-4D97-AF65-F5344CB8AC3E}">
        <p14:creationId xmlns:p14="http://schemas.microsoft.com/office/powerpoint/2010/main" xmlns="" val="129354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7"/>
          <p:cNvSpPr txBox="1">
            <a:spLocks noChangeArrowheads="1"/>
          </p:cNvSpPr>
          <p:nvPr/>
        </p:nvSpPr>
        <p:spPr bwMode="auto">
          <a:xfrm>
            <a:off x="2786063" y="1727200"/>
            <a:ext cx="37449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/>
              <a:t>YSI</a:t>
            </a:r>
          </a:p>
        </p:txBody>
      </p:sp>
      <p:pic>
        <p:nvPicPr>
          <p:cNvPr id="12292" name="Picture 10" descr="6600EDS-sensor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3600" y="2395538"/>
            <a:ext cx="4049713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Content Placeholder 13" descr="6600V2-sensor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65100" y="2409825"/>
            <a:ext cx="4392613" cy="3570288"/>
          </a:xfrm>
        </p:spPr>
      </p:pic>
      <p:sp>
        <p:nvSpPr>
          <p:cNvPr id="8" name="Title 3"/>
          <p:cNvSpPr txBox="1">
            <a:spLocks/>
          </p:cNvSpPr>
          <p:nvPr/>
        </p:nvSpPr>
        <p:spPr bwMode="auto">
          <a:xfrm>
            <a:off x="609600" y="19775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Garamond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Garamond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Garamond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r>
              <a:rPr lang="en-US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Water-Quality Sensors</a:t>
            </a:r>
            <a:endParaRPr lang="en-US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89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0388" y="1146175"/>
            <a:ext cx="52070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54863" y="1058863"/>
            <a:ext cx="18002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+mn-lt"/>
              </a:rPr>
              <a:t>Chlorophyll-a (algae)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12000" y="2720975"/>
            <a:ext cx="18002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+mn-lt"/>
              </a:rPr>
              <a:t>Temperature and Specific Conductance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34225" y="5630863"/>
            <a:ext cx="17986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+mn-lt"/>
              </a:rPr>
              <a:t>Turbidity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517775"/>
            <a:ext cx="18002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+mn-lt"/>
              </a:rPr>
              <a:t>pH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310063"/>
            <a:ext cx="18002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+mn-lt"/>
              </a:rPr>
              <a:t>Optical</a:t>
            </a:r>
          </a:p>
          <a:p>
            <a:pPr algn="ctr">
              <a:defRPr/>
            </a:pPr>
            <a:r>
              <a:rPr lang="en-US" sz="2000" b="1" dirty="0">
                <a:latin typeface="+mn-lt"/>
              </a:rPr>
              <a:t>Dissolved Oxygen</a:t>
            </a:r>
          </a:p>
        </p:txBody>
      </p:sp>
      <p:cxnSp>
        <p:nvCxnSpPr>
          <p:cNvPr id="11" name="Elbow Connector 10"/>
          <p:cNvCxnSpPr/>
          <p:nvPr/>
        </p:nvCxnSpPr>
        <p:spPr bwMode="auto">
          <a:xfrm>
            <a:off x="1349375" y="2684463"/>
            <a:ext cx="1452563" cy="1235075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bg2"/>
            </a:outerShdw>
          </a:effectLst>
        </p:spPr>
      </p:cxnSp>
      <p:cxnSp>
        <p:nvCxnSpPr>
          <p:cNvPr id="14" name="Elbow Connector 13"/>
          <p:cNvCxnSpPr/>
          <p:nvPr/>
        </p:nvCxnSpPr>
        <p:spPr bwMode="auto">
          <a:xfrm>
            <a:off x="1501775" y="4608513"/>
            <a:ext cx="1662113" cy="544512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bg2"/>
            </a:outerShdw>
          </a:effectLst>
        </p:spPr>
      </p:cxnSp>
      <p:cxnSp>
        <p:nvCxnSpPr>
          <p:cNvPr id="16" name="Elbow Connector 15"/>
          <p:cNvCxnSpPr/>
          <p:nvPr/>
        </p:nvCxnSpPr>
        <p:spPr bwMode="auto">
          <a:xfrm rot="10800000" flipV="1">
            <a:off x="5457825" y="1481138"/>
            <a:ext cx="1916113" cy="796925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bg2"/>
            </a:outerShdw>
          </a:effectLst>
        </p:spPr>
      </p:cxnSp>
      <p:cxnSp>
        <p:nvCxnSpPr>
          <p:cNvPr id="19" name="Elbow Connector 18"/>
          <p:cNvCxnSpPr/>
          <p:nvPr/>
        </p:nvCxnSpPr>
        <p:spPr bwMode="auto">
          <a:xfrm rot="10800000">
            <a:off x="6022975" y="3149600"/>
            <a:ext cx="1154113" cy="7938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bg2"/>
            </a:outerShdw>
          </a:effectLst>
        </p:spPr>
      </p:cxnSp>
      <p:cxnSp>
        <p:nvCxnSpPr>
          <p:cNvPr id="21" name="Elbow Connector 20"/>
          <p:cNvCxnSpPr/>
          <p:nvPr/>
        </p:nvCxnSpPr>
        <p:spPr bwMode="auto">
          <a:xfrm rot="10800000">
            <a:off x="6081713" y="4614863"/>
            <a:ext cx="1262062" cy="1219200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bg2"/>
            </a:outerShdw>
          </a:effectLst>
        </p:spPr>
      </p:cxnSp>
    </p:spTree>
    <p:extLst>
      <p:ext uri="{BB962C8B-B14F-4D97-AF65-F5344CB8AC3E}">
        <p14:creationId xmlns:p14="http://schemas.microsoft.com/office/powerpoint/2010/main" xmlns="" val="389929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9220" name="Picture 4" descr="parked_righ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4888" y="730250"/>
            <a:ext cx="70358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117600" y="1377950"/>
            <a:ext cx="2714625" cy="739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67425" y="1741488"/>
            <a:ext cx="1798638" cy="1016000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+mn-lt"/>
              </a:rPr>
              <a:t>Clark Cell</a:t>
            </a:r>
          </a:p>
          <a:p>
            <a:pPr algn="ctr">
              <a:defRPr/>
            </a:pPr>
            <a:r>
              <a:rPr lang="en-US" sz="2000" b="1" dirty="0">
                <a:latin typeface="+mn-lt"/>
              </a:rPr>
              <a:t>Dissolved Oxygen</a:t>
            </a:r>
          </a:p>
        </p:txBody>
      </p:sp>
      <p:cxnSp>
        <p:nvCxnSpPr>
          <p:cNvPr id="7" name="Elbow Connector 6"/>
          <p:cNvCxnSpPr>
            <a:stCxn id="6" idx="1"/>
          </p:cNvCxnSpPr>
          <p:nvPr/>
        </p:nvCxnSpPr>
        <p:spPr bwMode="auto">
          <a:xfrm rot="10800000" flipV="1">
            <a:off x="5065713" y="2249488"/>
            <a:ext cx="1001712" cy="1552575"/>
          </a:xfrm>
          <a:prstGeom prst="bentConnector2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bg2"/>
            </a:outerShdw>
          </a:effectLst>
        </p:spPr>
      </p:cxnSp>
    </p:spTree>
    <p:extLst>
      <p:ext uri="{BB962C8B-B14F-4D97-AF65-F5344CB8AC3E}">
        <p14:creationId xmlns:p14="http://schemas.microsoft.com/office/powerpoint/2010/main" xmlns="" val="207070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WQM Workshop PP Template">
  <a:themeElements>
    <a:clrScheme name="1_~0100906 12">
      <a:dk1>
        <a:srgbClr val="000000"/>
      </a:dk1>
      <a:lt1>
        <a:srgbClr val="C0C0C0"/>
      </a:lt1>
      <a:dk2>
        <a:srgbClr val="FFFFFF"/>
      </a:dk2>
      <a:lt2>
        <a:srgbClr val="000514"/>
      </a:lt2>
      <a:accent1>
        <a:srgbClr val="0099CC"/>
      </a:accent1>
      <a:accent2>
        <a:srgbClr val="008000"/>
      </a:accent2>
      <a:accent3>
        <a:srgbClr val="DCDCDC"/>
      </a:accent3>
      <a:accent4>
        <a:srgbClr val="000000"/>
      </a:accent4>
      <a:accent5>
        <a:srgbClr val="AACAE2"/>
      </a:accent5>
      <a:accent6>
        <a:srgbClr val="007300"/>
      </a:accent6>
      <a:hlink>
        <a:srgbClr val="000099"/>
      </a:hlink>
      <a:folHlink>
        <a:srgbClr val="990033"/>
      </a:folHlink>
    </a:clrScheme>
    <a:fontScheme name="1_~0100906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~0100906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~0100906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~0100906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~0100906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~0100906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~0100906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~0100906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~0100906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~0100906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~0100906 10">
        <a:dk1>
          <a:srgbClr val="000000"/>
        </a:dk1>
        <a:lt1>
          <a:srgbClr val="003399"/>
        </a:lt1>
        <a:dk2>
          <a:srgbClr val="E5E5FF"/>
        </a:dk2>
        <a:lt2>
          <a:srgbClr val="000514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000000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~0100906 11">
        <a:dk1>
          <a:srgbClr val="000000"/>
        </a:dk1>
        <a:lt1>
          <a:srgbClr val="003399"/>
        </a:lt1>
        <a:dk2>
          <a:srgbClr val="FFFFFF"/>
        </a:dk2>
        <a:lt2>
          <a:srgbClr val="000514"/>
        </a:lt2>
        <a:accent1>
          <a:srgbClr val="0099CC"/>
        </a:accent1>
        <a:accent2>
          <a:srgbClr val="A50021"/>
        </a:accent2>
        <a:accent3>
          <a:srgbClr val="AAADCA"/>
        </a:accent3>
        <a:accent4>
          <a:srgbClr val="000000"/>
        </a:accent4>
        <a:accent5>
          <a:srgbClr val="AACAE2"/>
        </a:accent5>
        <a:accent6>
          <a:srgbClr val="95001D"/>
        </a:accent6>
        <a:hlink>
          <a:srgbClr val="000099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~0100906 12">
        <a:dk1>
          <a:srgbClr val="000000"/>
        </a:dk1>
        <a:lt1>
          <a:srgbClr val="C0C0C0"/>
        </a:lt1>
        <a:dk2>
          <a:srgbClr val="FFFFFF"/>
        </a:dk2>
        <a:lt2>
          <a:srgbClr val="000514"/>
        </a:lt2>
        <a:accent1>
          <a:srgbClr val="0099CC"/>
        </a:accent1>
        <a:accent2>
          <a:srgbClr val="008000"/>
        </a:accent2>
        <a:accent3>
          <a:srgbClr val="DCDCDC"/>
        </a:accent3>
        <a:accent4>
          <a:srgbClr val="000000"/>
        </a:accent4>
        <a:accent5>
          <a:srgbClr val="AACAE2"/>
        </a:accent5>
        <a:accent6>
          <a:srgbClr val="007300"/>
        </a:accent6>
        <a:hlink>
          <a:srgbClr val="000099"/>
        </a:hlink>
        <a:folHlink>
          <a:srgbClr val="9900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~0100906">
  <a:themeElements>
    <a:clrScheme name="1_~0100906 12">
      <a:dk1>
        <a:srgbClr val="000000"/>
      </a:dk1>
      <a:lt1>
        <a:srgbClr val="C0C0C0"/>
      </a:lt1>
      <a:dk2>
        <a:srgbClr val="FFFFFF"/>
      </a:dk2>
      <a:lt2>
        <a:srgbClr val="000514"/>
      </a:lt2>
      <a:accent1>
        <a:srgbClr val="0099CC"/>
      </a:accent1>
      <a:accent2>
        <a:srgbClr val="008000"/>
      </a:accent2>
      <a:accent3>
        <a:srgbClr val="DCDCDC"/>
      </a:accent3>
      <a:accent4>
        <a:srgbClr val="000000"/>
      </a:accent4>
      <a:accent5>
        <a:srgbClr val="AACAE2"/>
      </a:accent5>
      <a:accent6>
        <a:srgbClr val="007300"/>
      </a:accent6>
      <a:hlink>
        <a:srgbClr val="000099"/>
      </a:hlink>
      <a:folHlink>
        <a:srgbClr val="990033"/>
      </a:folHlink>
    </a:clrScheme>
    <a:fontScheme name="1_~0100906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~0100906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~0100906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~0100906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~0100906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~0100906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~0100906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~0100906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~0100906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~0100906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~0100906 10">
        <a:dk1>
          <a:srgbClr val="000000"/>
        </a:dk1>
        <a:lt1>
          <a:srgbClr val="003399"/>
        </a:lt1>
        <a:dk2>
          <a:srgbClr val="E5E5FF"/>
        </a:dk2>
        <a:lt2>
          <a:srgbClr val="000514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000000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~0100906 11">
        <a:dk1>
          <a:srgbClr val="000000"/>
        </a:dk1>
        <a:lt1>
          <a:srgbClr val="003399"/>
        </a:lt1>
        <a:dk2>
          <a:srgbClr val="FFFFFF"/>
        </a:dk2>
        <a:lt2>
          <a:srgbClr val="000514"/>
        </a:lt2>
        <a:accent1>
          <a:srgbClr val="0099CC"/>
        </a:accent1>
        <a:accent2>
          <a:srgbClr val="A50021"/>
        </a:accent2>
        <a:accent3>
          <a:srgbClr val="AAADCA"/>
        </a:accent3>
        <a:accent4>
          <a:srgbClr val="000000"/>
        </a:accent4>
        <a:accent5>
          <a:srgbClr val="AACAE2"/>
        </a:accent5>
        <a:accent6>
          <a:srgbClr val="95001D"/>
        </a:accent6>
        <a:hlink>
          <a:srgbClr val="000099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~0100906 12">
        <a:dk1>
          <a:srgbClr val="000000"/>
        </a:dk1>
        <a:lt1>
          <a:srgbClr val="C0C0C0"/>
        </a:lt1>
        <a:dk2>
          <a:srgbClr val="FFFFFF"/>
        </a:dk2>
        <a:lt2>
          <a:srgbClr val="000514"/>
        </a:lt2>
        <a:accent1>
          <a:srgbClr val="0099CC"/>
        </a:accent1>
        <a:accent2>
          <a:srgbClr val="008000"/>
        </a:accent2>
        <a:accent3>
          <a:srgbClr val="DCDCDC"/>
        </a:accent3>
        <a:accent4>
          <a:srgbClr val="000000"/>
        </a:accent4>
        <a:accent5>
          <a:srgbClr val="AACAE2"/>
        </a:accent5>
        <a:accent6>
          <a:srgbClr val="007300"/>
        </a:accent6>
        <a:hlink>
          <a:srgbClr val="000099"/>
        </a:hlink>
        <a:folHlink>
          <a:srgbClr val="9900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~0100906 12">
    <a:dk1>
      <a:srgbClr val="000000"/>
    </a:dk1>
    <a:lt1>
      <a:srgbClr val="C0C0C0"/>
    </a:lt1>
    <a:dk2>
      <a:srgbClr val="FFFFFF"/>
    </a:dk2>
    <a:lt2>
      <a:srgbClr val="000514"/>
    </a:lt2>
    <a:accent1>
      <a:srgbClr val="0099CC"/>
    </a:accent1>
    <a:accent2>
      <a:srgbClr val="008000"/>
    </a:accent2>
    <a:accent3>
      <a:srgbClr val="DCDCDC"/>
    </a:accent3>
    <a:accent4>
      <a:srgbClr val="000000"/>
    </a:accent4>
    <a:accent5>
      <a:srgbClr val="AACAE2"/>
    </a:accent5>
    <a:accent6>
      <a:srgbClr val="007300"/>
    </a:accent6>
    <a:hlink>
      <a:srgbClr val="000099"/>
    </a:hlink>
    <a:folHlink>
      <a:srgbClr val="990033"/>
    </a:folHlink>
  </a:clrScheme>
  <a:fontScheme name="1_~0100906">
    <a:majorFont>
      <a:latin typeface="Garamond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CWQM Workshop PP Template</Template>
  <TotalTime>1177</TotalTime>
  <Words>1426</Words>
  <Application>Microsoft Office PowerPoint</Application>
  <PresentationFormat>On-screen Show (4:3)</PresentationFormat>
  <Paragraphs>280</Paragraphs>
  <Slides>37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CWQM Workshop PP Template</vt:lpstr>
      <vt:lpstr>1_~0100906</vt:lpstr>
      <vt:lpstr>Overview of Continuous Water-Quality Monitoring </vt:lpstr>
      <vt:lpstr>Purpose of Monitoring</vt:lpstr>
      <vt:lpstr>How will data be used ?</vt:lpstr>
      <vt:lpstr>Design of Monitoring Plan</vt:lpstr>
      <vt:lpstr>Water-Quality Parameters</vt:lpstr>
      <vt:lpstr>Typical Probe Specifications</vt:lpstr>
      <vt:lpstr>Slide 7</vt:lpstr>
      <vt:lpstr>Slide 8</vt:lpstr>
      <vt:lpstr>Slide 9</vt:lpstr>
      <vt:lpstr>Other Sensors</vt:lpstr>
      <vt:lpstr>Slide 11</vt:lpstr>
      <vt:lpstr>Temperature</vt:lpstr>
      <vt:lpstr>Specific Conductance</vt:lpstr>
      <vt:lpstr>Salinity</vt:lpstr>
      <vt:lpstr>pH</vt:lpstr>
      <vt:lpstr>Dissolved Oxygen</vt:lpstr>
      <vt:lpstr>Advantages of Optical Sensors</vt:lpstr>
      <vt:lpstr>Advantages of Optical Sensors, cont.</vt:lpstr>
      <vt:lpstr>Turbidity</vt:lpstr>
      <vt:lpstr>Turbidity</vt:lpstr>
      <vt:lpstr>Design of Monitoring Plan</vt:lpstr>
      <vt:lpstr>Flow through system</vt:lpstr>
      <vt:lpstr>Flow through</vt:lpstr>
      <vt:lpstr>In situ (external logger) </vt:lpstr>
      <vt:lpstr>In situ (external logger)</vt:lpstr>
      <vt:lpstr>In situ (internal logger) </vt:lpstr>
      <vt:lpstr>In situ (internal logger)</vt:lpstr>
      <vt:lpstr>Continuous Water Quality Monitoring</vt:lpstr>
      <vt:lpstr>Relations Between Parameters DO and pH</vt:lpstr>
      <vt:lpstr>Relations Between Parameters DO and Temperature</vt:lpstr>
      <vt:lpstr>Relations Between Parameters Turbidity –vs- Discharge</vt:lpstr>
      <vt:lpstr>Discrete vs Continuous Monitoring</vt:lpstr>
      <vt:lpstr>Other Surrogate Possibilities</vt:lpstr>
      <vt:lpstr>Applications</vt:lpstr>
      <vt:lpstr>Relation between SC and TN</vt:lpstr>
      <vt:lpstr>Applications (cont)</vt:lpstr>
      <vt:lpstr>Questions?</vt:lpstr>
    </vt:vector>
  </TitlesOfParts>
  <Company>USGS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#-Lecture Name</dc:title>
  <dc:creator>daevans</dc:creator>
  <cp:lastModifiedBy>akbansal</cp:lastModifiedBy>
  <cp:revision>99</cp:revision>
  <dcterms:created xsi:type="dcterms:W3CDTF">2010-05-02T05:05:16Z</dcterms:created>
  <dcterms:modified xsi:type="dcterms:W3CDTF">2017-09-15T12:20:17Z</dcterms:modified>
</cp:coreProperties>
</file>